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omments/modernComment_117_8A008172.xml" ContentType="application/vnd.ms-powerpoint.comments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62" r:id="rId4"/>
    <p:sldId id="263" r:id="rId5"/>
    <p:sldId id="265" r:id="rId6"/>
    <p:sldId id="266" r:id="rId7"/>
    <p:sldId id="267" r:id="rId8"/>
    <p:sldId id="264" r:id="rId9"/>
    <p:sldId id="259" r:id="rId10"/>
    <p:sldId id="258" r:id="rId11"/>
    <p:sldId id="260" r:id="rId12"/>
    <p:sldId id="261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80" r:id="rId23"/>
    <p:sldId id="281" r:id="rId24"/>
    <p:sldId id="282" r:id="rId25"/>
    <p:sldId id="277" r:id="rId26"/>
    <p:sldId id="283" r:id="rId27"/>
    <p:sldId id="279" r:id="rId28"/>
    <p:sldId id="284" r:id="rId29"/>
    <p:sldId id="285" r:id="rId30"/>
    <p:sldId id="278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B3A077D-8D52-3936-9243-3277366658CC}" name="parmi iswari" initials="pi" userId="591268be7eb1f218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1" y="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omments/modernComment_117_8A00817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2D2034F-3199-4E1A-BB2A-8D79AABB89EF}" authorId="{8B3A077D-8D52-3936-9243-3277366658CC}" created="2024-05-22T09:15:40.809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315288946" sldId="279"/>
      <ac:picMk id="11" creationId="{921B8A6C-FA9E-1F04-8AE6-099EF6C5F679}"/>
    </ac:deMkLst>
    <p188:txBody>
      <a:bodyPr/>
      <a:lstStyle/>
      <a:p>
        <a:r>
          <a:rPr lang="en-ID"/>
          <a:t>Di unit peplink UBR</a:t>
        </a:r>
      </a:p>
    </p188:txBody>
  </p188:cm>
  <p188:cm id="{901E19BF-21AB-419C-80A0-73658DC4B9E0}" authorId="{8B3A077D-8D52-3936-9243-3277366658CC}" created="2024-05-22T09:16:32.529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315288946" sldId="279"/>
      <ac:picMk id="6" creationId="{FC7FD501-8493-8FF3-0066-106A05FF0518}"/>
    </ac:deMkLst>
    <p188:txBody>
      <a:bodyPr/>
      <a:lstStyle/>
      <a:p>
        <a:r>
          <a:rPr lang="en-ID"/>
          <a:t>Balance 20x + FlexiModule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51C7FB-1507-4213-934A-0A99015E1EF7}" type="datetimeFigureOut">
              <a:rPr lang="en-ID" smtClean="0"/>
              <a:t>27/05/2024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D336E3-629C-49E5-A018-86757533717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37090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FusionSIM</a:t>
            </a:r>
            <a:r>
              <a:rPr lang="en-US" dirty="0"/>
              <a:t> Gambaran </a:t>
            </a:r>
            <a:r>
              <a:rPr lang="en-US" dirty="0" err="1"/>
              <a:t>Umum</a:t>
            </a:r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D336E3-629C-49E5-A018-867575337173}" type="slidenum">
              <a:rPr lang="en-ID" smtClean="0"/>
              <a:t>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602164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Komponen</a:t>
            </a:r>
            <a:r>
              <a:rPr lang="en-US" dirty="0"/>
              <a:t> </a:t>
            </a:r>
            <a:r>
              <a:rPr lang="en-US" dirty="0" err="1"/>
              <a:t>fusionSIM</a:t>
            </a:r>
            <a:r>
              <a:rPr lang="id-ID" dirty="0"/>
              <a:t> dengan INJEKTOR</a:t>
            </a:r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F0654-4571-4015-A78A-499C4BD25BF9}" type="slidenum">
              <a:rPr lang="en-ID" smtClean="0"/>
              <a:t>10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533294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Komponen</a:t>
            </a:r>
            <a:r>
              <a:rPr lang="en-US" dirty="0"/>
              <a:t> </a:t>
            </a:r>
            <a:r>
              <a:rPr lang="en-US" dirty="0" err="1"/>
              <a:t>fusionSIM</a:t>
            </a:r>
            <a:r>
              <a:rPr lang="id-ID" dirty="0"/>
              <a:t> – FUSIONSIM PLATFORM </a:t>
            </a:r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F0654-4571-4015-A78A-499C4BD25BF9}" type="slidenum">
              <a:rPr lang="en-ID" smtClean="0"/>
              <a:t>11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36020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FusionSIM</a:t>
            </a:r>
            <a:r>
              <a:rPr lang="en-US" dirty="0"/>
              <a:t> Gambaran </a:t>
            </a:r>
            <a:r>
              <a:rPr lang="en-US" dirty="0" err="1"/>
              <a:t>Umum</a:t>
            </a:r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F0654-4571-4015-A78A-499C4BD25BF9}" type="slidenum">
              <a:rPr lang="en-ID" smtClean="0"/>
              <a:t>12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91894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konfigurasi</a:t>
            </a:r>
            <a:r>
              <a:rPr lang="en-US" dirty="0"/>
              <a:t> </a:t>
            </a:r>
            <a:r>
              <a:rPr lang="en-US" dirty="0" err="1"/>
              <a:t>FusionSIM</a:t>
            </a:r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F0654-4571-4015-A78A-499C4BD25BF9}" type="slidenum">
              <a:rPr lang="en-ID" smtClean="0"/>
              <a:t>13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462279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konfigurasi</a:t>
            </a:r>
            <a:r>
              <a:rPr lang="en-US" dirty="0"/>
              <a:t> </a:t>
            </a:r>
            <a:r>
              <a:rPr lang="en-US" dirty="0" err="1"/>
              <a:t>FusionSIM</a:t>
            </a:r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F0654-4571-4015-A78A-499C4BD25BF9}" type="slidenum">
              <a:rPr lang="en-ID" smtClean="0"/>
              <a:t>14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605824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Port Forwarding </a:t>
            </a:r>
            <a:r>
              <a:rPr lang="en-US" dirty="0" err="1"/>
              <a:t>ScreenShot</a:t>
            </a: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F0654-4571-4015-A78A-499C4BD25BF9}" type="slidenum">
              <a:rPr lang="en-ID" smtClean="0"/>
              <a:t>15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13073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Konfigurasi</a:t>
            </a:r>
            <a:r>
              <a:rPr lang="en-US" dirty="0"/>
              <a:t> pada ROUTER INJECTOR</a:t>
            </a:r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F0654-4571-4015-A78A-499C4BD25BF9}" type="slidenum">
              <a:rPr lang="en-ID" smtClean="0"/>
              <a:t>16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708188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Konfigurasi</a:t>
            </a:r>
            <a:r>
              <a:rPr lang="en-US" dirty="0"/>
              <a:t> pada </a:t>
            </a:r>
            <a:r>
              <a:rPr lang="en-US" dirty="0" err="1"/>
              <a:t>FusionSIM</a:t>
            </a:r>
            <a:r>
              <a:rPr lang="en-US" dirty="0"/>
              <a:t> Cloud</a:t>
            </a:r>
            <a:endParaRPr lang="en-ID" dirty="0"/>
          </a:p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F0654-4571-4015-A78A-499C4BD25BF9}" type="slidenum">
              <a:rPr lang="en-ID" smtClean="0"/>
              <a:t>17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850129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Konfigurasi</a:t>
            </a:r>
            <a:r>
              <a:rPr lang="en-US" dirty="0"/>
              <a:t> pada </a:t>
            </a:r>
            <a:r>
              <a:rPr lang="en-US" dirty="0" err="1"/>
              <a:t>FusionSIM</a:t>
            </a:r>
            <a:r>
              <a:rPr lang="en-US" dirty="0"/>
              <a:t> Cloud</a:t>
            </a:r>
            <a:r>
              <a:rPr lang="id-ID" dirty="0"/>
              <a:t> – </a:t>
            </a:r>
            <a:r>
              <a:rPr lang="id-ID" dirty="0" err="1"/>
              <a:t>Add</a:t>
            </a:r>
            <a:r>
              <a:rPr lang="id-ID" dirty="0"/>
              <a:t> Platform </a:t>
            </a:r>
            <a:r>
              <a:rPr lang="id-ID" dirty="0" err="1"/>
              <a:t>Overview</a:t>
            </a:r>
            <a:endParaRPr lang="en-ID" dirty="0"/>
          </a:p>
          <a:p>
            <a:endParaRPr lang="en-ID" dirty="0"/>
          </a:p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F0654-4571-4015-A78A-499C4BD25BF9}" type="slidenum">
              <a:rPr lang="en-ID" smtClean="0"/>
              <a:t>18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599600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Konfigurasi</a:t>
            </a:r>
            <a:r>
              <a:rPr lang="en-US" dirty="0"/>
              <a:t> pada </a:t>
            </a:r>
            <a:r>
              <a:rPr lang="en-US" dirty="0" err="1"/>
              <a:t>FusionSIM</a:t>
            </a:r>
            <a:r>
              <a:rPr lang="en-US" dirty="0"/>
              <a:t> Cloud</a:t>
            </a:r>
            <a:r>
              <a:rPr lang="id-ID" dirty="0"/>
              <a:t> – </a:t>
            </a:r>
            <a:r>
              <a:rPr lang="id-ID" dirty="0" err="1"/>
              <a:t>add</a:t>
            </a:r>
            <a:r>
              <a:rPr lang="id-ID" dirty="0"/>
              <a:t> Platform detail</a:t>
            </a:r>
            <a:endParaRPr lang="en-ID" dirty="0"/>
          </a:p>
          <a:p>
            <a:endParaRPr lang="en-ID" dirty="0"/>
          </a:p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F0654-4571-4015-A78A-499C4BD25BF9}" type="slidenum">
              <a:rPr lang="en-ID" smtClean="0"/>
              <a:t>19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707766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FusionSIM</a:t>
            </a:r>
            <a:r>
              <a:rPr lang="en-US" dirty="0"/>
              <a:t> Gambaran </a:t>
            </a:r>
            <a:r>
              <a:rPr lang="en-US" dirty="0" err="1"/>
              <a:t>Umum</a:t>
            </a:r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F0654-4571-4015-A78A-499C4BD25BF9}" type="slidenum">
              <a:rPr lang="en-ID" smtClean="0"/>
              <a:t>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619253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Konfigurasi</a:t>
            </a:r>
            <a:r>
              <a:rPr lang="en-US" dirty="0"/>
              <a:t> pada </a:t>
            </a:r>
            <a:r>
              <a:rPr lang="en-US" dirty="0" err="1"/>
              <a:t>FusionSIM</a:t>
            </a:r>
            <a:r>
              <a:rPr lang="en-US" dirty="0"/>
              <a:t> Cloud</a:t>
            </a:r>
            <a:endParaRPr lang="en-ID" dirty="0"/>
          </a:p>
          <a:p>
            <a:endParaRPr lang="en-ID" dirty="0"/>
          </a:p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F0654-4571-4015-A78A-499C4BD25BF9}" type="slidenum">
              <a:rPr lang="en-ID" smtClean="0"/>
              <a:t>20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363977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Konfigurasi – menambahkan SIM </a:t>
            </a:r>
            <a:r>
              <a:rPr lang="id-ID" dirty="0" err="1"/>
              <a:t>Inventory</a:t>
            </a:r>
            <a:r>
              <a:rPr lang="id-ID" dirty="0"/>
              <a:t> – </a:t>
            </a:r>
            <a:r>
              <a:rPr lang="id-ID" dirty="0" err="1"/>
              <a:t>Add</a:t>
            </a:r>
            <a:r>
              <a:rPr lang="id-ID" dirty="0"/>
              <a:t> </a:t>
            </a:r>
            <a:r>
              <a:rPr lang="id-ID" dirty="0" err="1"/>
              <a:t>Contract</a:t>
            </a:r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D336E3-629C-49E5-A018-867575337173}" type="slidenum">
              <a:rPr lang="en-ID" smtClean="0"/>
              <a:t>21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763739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Konfigurasi – menambahkan SIM </a:t>
            </a:r>
            <a:r>
              <a:rPr lang="id-ID" dirty="0" err="1"/>
              <a:t>Inventory</a:t>
            </a:r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D336E3-629C-49E5-A018-867575337173}" type="slidenum">
              <a:rPr lang="en-ID" smtClean="0"/>
              <a:t>22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818602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Konfigurasi – menambahkan SIM </a:t>
            </a:r>
            <a:r>
              <a:rPr lang="id-ID" dirty="0" err="1"/>
              <a:t>Inventory</a:t>
            </a:r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D336E3-629C-49E5-A018-867575337173}" type="slidenum">
              <a:rPr lang="en-ID" smtClean="0"/>
              <a:t>23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394774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Konfigurasi – menambahkan SIM </a:t>
            </a:r>
            <a:r>
              <a:rPr lang="id-ID" dirty="0" err="1"/>
              <a:t>Inventory</a:t>
            </a:r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D336E3-629C-49E5-A018-867575337173}" type="slidenum">
              <a:rPr lang="en-ID" smtClean="0"/>
              <a:t>24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2040936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dirty="0"/>
              <a:t>Konfigurasi – menambahkan </a:t>
            </a:r>
            <a:r>
              <a:rPr lang="id-ID" dirty="0" err="1"/>
              <a:t>Remote</a:t>
            </a:r>
            <a:r>
              <a:rPr lang="id-ID" dirty="0"/>
              <a:t> </a:t>
            </a:r>
            <a:r>
              <a:rPr lang="id-ID" dirty="0" err="1"/>
              <a:t>Device</a:t>
            </a:r>
            <a:r>
              <a:rPr lang="id-ID" dirty="0"/>
              <a:t> </a:t>
            </a:r>
            <a:r>
              <a:rPr lang="id-ID" dirty="0" err="1"/>
              <a:t>cellular</a:t>
            </a:r>
            <a:endParaRPr lang="en-ID" dirty="0"/>
          </a:p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D336E3-629C-49E5-A018-867575337173}" type="slidenum">
              <a:rPr lang="en-ID" smtClean="0"/>
              <a:t>25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7834234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 err="1"/>
              <a:t>Additional</a:t>
            </a:r>
            <a:r>
              <a:rPr lang="id-ID" dirty="0"/>
              <a:t> </a:t>
            </a:r>
            <a:r>
              <a:rPr lang="id-ID" dirty="0" err="1"/>
              <a:t>Slide</a:t>
            </a:r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D336E3-629C-49E5-A018-867575337173}" type="slidenum">
              <a:rPr lang="en-ID" smtClean="0"/>
              <a:t>26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176742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 err="1"/>
              <a:t>Additional</a:t>
            </a:r>
            <a:r>
              <a:rPr lang="id-ID" dirty="0"/>
              <a:t> </a:t>
            </a:r>
            <a:r>
              <a:rPr lang="id-ID" dirty="0" err="1"/>
              <a:t>Slide</a:t>
            </a:r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D336E3-629C-49E5-A018-867575337173}" type="slidenum">
              <a:rPr lang="en-ID" smtClean="0"/>
              <a:t>27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8140741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 err="1"/>
              <a:t>Additional</a:t>
            </a:r>
            <a:r>
              <a:rPr lang="id-ID" dirty="0"/>
              <a:t> </a:t>
            </a:r>
            <a:r>
              <a:rPr lang="id-ID" dirty="0" err="1"/>
              <a:t>Slide</a:t>
            </a:r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D336E3-629C-49E5-A018-867575337173}" type="slidenum">
              <a:rPr lang="en-ID" smtClean="0"/>
              <a:t>28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7875100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 err="1"/>
              <a:t>Additional</a:t>
            </a:r>
            <a:r>
              <a:rPr lang="id-ID" dirty="0"/>
              <a:t> </a:t>
            </a:r>
            <a:r>
              <a:rPr lang="id-ID" dirty="0" err="1"/>
              <a:t>Slide</a:t>
            </a:r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D336E3-629C-49E5-A018-867575337173}" type="slidenum">
              <a:rPr lang="en-ID" smtClean="0"/>
              <a:t>29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229384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FusionSIM</a:t>
            </a:r>
            <a:r>
              <a:rPr lang="en-US" dirty="0"/>
              <a:t> Gambaran </a:t>
            </a:r>
            <a:r>
              <a:rPr lang="en-US" dirty="0" err="1"/>
              <a:t>Umum</a:t>
            </a:r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F0654-4571-4015-A78A-499C4BD25BF9}" type="slidenum">
              <a:rPr lang="en-ID" smtClean="0"/>
              <a:t>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789111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dirty="0"/>
              <a:t>SUB Konfigurasi – menambahkan SIM </a:t>
            </a:r>
            <a:r>
              <a:rPr lang="id-ID" dirty="0" err="1"/>
              <a:t>Inventory</a:t>
            </a:r>
            <a:r>
              <a:rPr lang="id-ID" dirty="0"/>
              <a:t> – </a:t>
            </a:r>
            <a:r>
              <a:rPr lang="id-ID" dirty="0" err="1"/>
              <a:t>Add</a:t>
            </a:r>
            <a:r>
              <a:rPr lang="id-ID" dirty="0"/>
              <a:t> </a:t>
            </a:r>
            <a:r>
              <a:rPr lang="id-ID" dirty="0" err="1"/>
              <a:t>Contract</a:t>
            </a:r>
            <a:endParaRPr lang="en-ID" dirty="0"/>
          </a:p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D336E3-629C-49E5-A018-867575337173}" type="slidenum">
              <a:rPr lang="en-ID" smtClean="0"/>
              <a:t>30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249751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Istilah</a:t>
            </a:r>
            <a:r>
              <a:rPr lang="en-US" dirty="0"/>
              <a:t> dan </a:t>
            </a:r>
            <a:r>
              <a:rPr lang="en-US" dirty="0" err="1"/>
              <a:t>Definisi</a:t>
            </a:r>
            <a:r>
              <a:rPr lang="en-US" dirty="0"/>
              <a:t> </a:t>
            </a:r>
            <a:r>
              <a:rPr lang="en-US" dirty="0" err="1"/>
              <a:t>fusionSIM</a:t>
            </a:r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F0654-4571-4015-A78A-499C4BD25BF9}" type="slidenum">
              <a:rPr lang="en-ID" smtClean="0"/>
              <a:t>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115634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 err="1"/>
              <a:t>Istilah</a:t>
            </a:r>
            <a:r>
              <a:rPr lang="en-US" i="1" dirty="0"/>
              <a:t> dan </a:t>
            </a:r>
            <a:r>
              <a:rPr lang="en-US" i="1" dirty="0" err="1"/>
              <a:t>Definisi</a:t>
            </a:r>
            <a:r>
              <a:rPr lang="en-US" i="1" dirty="0"/>
              <a:t> </a:t>
            </a:r>
            <a:r>
              <a:rPr lang="en-US" i="1" dirty="0" err="1"/>
              <a:t>fusionSIM</a:t>
            </a:r>
            <a:endParaRPr lang="en-ID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F0654-4571-4015-A78A-499C4BD25BF9}" type="slidenum">
              <a:rPr lang="en-ID" smtClean="0"/>
              <a:t>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812957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Istilah</a:t>
            </a:r>
            <a:r>
              <a:rPr lang="en-US" dirty="0"/>
              <a:t> dan </a:t>
            </a:r>
            <a:r>
              <a:rPr lang="en-US" dirty="0" err="1"/>
              <a:t>Definisi</a:t>
            </a:r>
            <a:r>
              <a:rPr lang="en-US" dirty="0"/>
              <a:t> </a:t>
            </a:r>
            <a:r>
              <a:rPr lang="en-US" dirty="0" err="1"/>
              <a:t>fusionSIM</a:t>
            </a:r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F0654-4571-4015-A78A-499C4BD25BF9}" type="slidenum">
              <a:rPr lang="en-ID" smtClean="0"/>
              <a:t>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349283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Istilah</a:t>
            </a:r>
            <a:r>
              <a:rPr lang="en-US" dirty="0"/>
              <a:t> dan </a:t>
            </a:r>
            <a:r>
              <a:rPr lang="en-US" dirty="0" err="1"/>
              <a:t>Definisi</a:t>
            </a:r>
            <a:r>
              <a:rPr lang="en-US" dirty="0"/>
              <a:t> </a:t>
            </a:r>
            <a:r>
              <a:rPr lang="en-US" dirty="0" err="1"/>
              <a:t>FusionSIM</a:t>
            </a:r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F0654-4571-4015-A78A-499C4BD25BF9}" type="slidenum">
              <a:rPr lang="en-ID" smtClean="0"/>
              <a:t>7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644266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Komponen</a:t>
            </a:r>
            <a:r>
              <a:rPr lang="en-US" dirty="0"/>
              <a:t> </a:t>
            </a:r>
            <a:r>
              <a:rPr lang="en-US" dirty="0" err="1"/>
              <a:t>fusionSIM</a:t>
            </a:r>
            <a:r>
              <a:rPr lang="id-ID" dirty="0"/>
              <a:t> Dasar</a:t>
            </a:r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F0654-4571-4015-A78A-499C4BD25BF9}" type="slidenum">
              <a:rPr lang="en-ID" smtClean="0"/>
              <a:t>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98828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Komponen</a:t>
            </a:r>
            <a:r>
              <a:rPr lang="en-US" dirty="0"/>
              <a:t> </a:t>
            </a:r>
            <a:r>
              <a:rPr lang="en-US" dirty="0" err="1"/>
              <a:t>FusionSIM</a:t>
            </a:r>
            <a:r>
              <a:rPr lang="id-ID" dirty="0"/>
              <a:t> - Tujuan</a:t>
            </a:r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F0654-4571-4015-A78A-499C4BD25BF9}" type="slidenum">
              <a:rPr lang="en-ID" smtClean="0"/>
              <a:t>9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34080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62B90-6D5F-5324-5FB6-F2403B6ABE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4468A7-8CC5-FAD9-CA13-4D6886CB98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367F11-7692-F297-0883-0BB705A1C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30770-3919-458C-B4B0-5D73294A5C36}" type="datetimeFigureOut">
              <a:rPr lang="en-ID" smtClean="0"/>
              <a:t>27/05/2024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95523E-3EF3-FEE6-160B-120452563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B5B190-7C38-331D-8AF4-2F2C8B595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CE23-5446-4A67-A066-1C7E5F38F25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09343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CDFFD-C80C-6A29-C5AE-5E9DA8FC8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4337CC-137D-9076-9E09-75AECA46D0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778F85-3F23-26A9-E274-0CEFAC6F5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30770-3919-458C-B4B0-5D73294A5C36}" type="datetimeFigureOut">
              <a:rPr lang="en-ID" smtClean="0"/>
              <a:t>27/05/2024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BEB4ED-3AC8-EC1C-9E85-52EC21C89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6068E5-C94B-5BCB-6E28-3C2F757C6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CE23-5446-4A67-A066-1C7E5F38F25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28935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9BE481-54C8-F086-CD71-D69AD647BD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E059E9-F984-6927-8641-3EB01AA325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E1B67F-843A-088B-C6B9-C4A4C7DB8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30770-3919-458C-B4B0-5D73294A5C36}" type="datetimeFigureOut">
              <a:rPr lang="en-ID" smtClean="0"/>
              <a:t>27/05/2024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6999E8-B030-A762-2793-678A3530D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C7B024-19DE-E908-B413-D1CE5366C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CE23-5446-4A67-A066-1C7E5F38F25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98778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2284F-A6AB-BF93-0E91-411FC8F90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D5B416-5798-1B8D-7128-4E9E2C2CE9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A3F9EC-3FB1-FB1C-A014-472C81D31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30770-3919-458C-B4B0-5D73294A5C36}" type="datetimeFigureOut">
              <a:rPr lang="en-ID" smtClean="0"/>
              <a:t>27/05/2024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BA624E-370C-E498-A1B4-30F7E5A5D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03BE98-A2B2-A97C-3548-621B002DB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CE23-5446-4A67-A066-1C7E5F38F25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1647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35790-06CB-0914-DCC1-F0B396F6B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9C6F19-95D9-65AE-D3F1-1326AD9734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5F628D-7E1F-4DD2-BBEA-6DD5C2333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30770-3919-458C-B4B0-5D73294A5C36}" type="datetimeFigureOut">
              <a:rPr lang="en-ID" smtClean="0"/>
              <a:t>27/05/2024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35CA15-77D4-92CE-4725-159B253AC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0B68D8-F418-18FC-069B-E2236522D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CE23-5446-4A67-A066-1C7E5F38F25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40815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9ED30-8BF8-6D2B-3628-3DD3AE1A9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79E2E-EE52-FBA3-6B17-FA9817C476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8C8CC8-853C-F9F7-AA45-59656A8E81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A6DA01-1076-6DB1-D43F-7F3B7253D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30770-3919-458C-B4B0-5D73294A5C36}" type="datetimeFigureOut">
              <a:rPr lang="en-ID" smtClean="0"/>
              <a:t>27/05/2024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7BAF79-D54B-A39C-0A0F-55C508CB9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6F57C7-F026-4A5F-EE02-8F82AA343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CE23-5446-4A67-A066-1C7E5F38F25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09051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2570C-63EE-F18E-0D27-3C4D18F3B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3DF19A-4F66-E583-FECC-828A26FC85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B719EF-12E0-5F78-A526-8ADF781E4E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158BFD-8D05-037F-E1CD-4F9078BB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D8B80B-9043-A6DB-33FB-446BE50188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B30802-127B-F181-A8B0-E61C9DCFA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30770-3919-458C-B4B0-5D73294A5C36}" type="datetimeFigureOut">
              <a:rPr lang="en-ID" smtClean="0"/>
              <a:t>27/05/2024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545509-A93D-2DC0-0BEE-D231F7C24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3EA943-08A3-BAAF-F899-12FD6F3D7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CE23-5446-4A67-A066-1C7E5F38F25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99845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5905C-DB53-3FC3-307F-83B56EA7F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484290-394E-BAE5-7A2C-AFDB63DC5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30770-3919-458C-B4B0-5D73294A5C36}" type="datetimeFigureOut">
              <a:rPr lang="en-ID" smtClean="0"/>
              <a:t>27/05/2024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E1D54E-B352-E741-6DB1-88A16633C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B38DE9-F99E-DFFE-AC6D-1FC9FDC9D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CE23-5446-4A67-A066-1C7E5F38F25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55743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A7CE5D-CDE1-DFC2-5BF5-FB24AB751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30770-3919-458C-B4B0-5D73294A5C36}" type="datetimeFigureOut">
              <a:rPr lang="en-ID" smtClean="0"/>
              <a:t>27/05/2024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3F0FB5-2F63-B84A-8257-00CFF8274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4596F9-7F2E-F65B-1AE6-E7F2DA923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CE23-5446-4A67-A066-1C7E5F38F25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29845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A3048-457F-3F44-E423-173D1EEE4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1B78E6-4A92-4A7F-8643-C122448FD1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68ACE3-0377-542A-34CD-A077BC634D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74B157-57CA-7C99-9F7F-4F26760A4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30770-3919-458C-B4B0-5D73294A5C36}" type="datetimeFigureOut">
              <a:rPr lang="en-ID" smtClean="0"/>
              <a:t>27/05/2024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E068C4-3EDF-9431-7936-1BE713B1F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7A5A52-C1AE-03DD-EA48-F7D30CF50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CE23-5446-4A67-A066-1C7E5F38F25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74223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EC50E9-6014-17FD-1B5A-E27C49DAB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938C6B-4B92-B813-976B-FE7D4B4F46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F905BE-1AB0-A3C1-24DE-632149B6A7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CC86B1-319C-445E-1C54-C62D2AB24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30770-3919-458C-B4B0-5D73294A5C36}" type="datetimeFigureOut">
              <a:rPr lang="en-ID" smtClean="0"/>
              <a:t>27/05/2024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CD6D69-9728-CDB0-A79C-8AF402316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B70157-4464-879B-C70E-ABCF9E738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CE23-5446-4A67-A066-1C7E5F38F25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69296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7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6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50B7B6-1C5C-0A45-9C55-10347EE8B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16C42B-E81B-AAE2-3552-E807F66D6D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B97624-973F-1981-752C-5D36A63478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630770-3919-458C-B4B0-5D73294A5C36}" type="datetimeFigureOut">
              <a:rPr lang="en-ID" smtClean="0"/>
              <a:t>27/05/2024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D6019A-5D03-B9C6-95E9-D12AFBE198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A7712D-A249-5E6D-8DD5-DA15C06153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12CE23-5446-4A67-A066-1C7E5F38F25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61165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13.png"/><Relationship Id="rId7" Type="http://schemas.openxmlformats.org/officeDocument/2006/relationships/image" Target="../media/image10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6.xml"/><Relationship Id="rId11" Type="http://schemas.openxmlformats.org/officeDocument/2006/relationships/image" Target="../media/image15.png"/><Relationship Id="rId5" Type="http://schemas.openxmlformats.org/officeDocument/2006/relationships/slide" Target="slide14.xml"/><Relationship Id="rId10" Type="http://schemas.openxmlformats.org/officeDocument/2006/relationships/slide" Target="slide15.xml"/><Relationship Id="rId4" Type="http://schemas.openxmlformats.org/officeDocument/2006/relationships/image" Target="../media/image14.png"/><Relationship Id="rId9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slide" Target="slide3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slide" Target="slide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17_8A008172.xml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5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fsc.peplink.com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675A75-0149-9BB3-F6B9-591B61D6B3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FusionSIM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F4A56D-833D-F284-9EFC-B24E9358BF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242" y="1841258"/>
            <a:ext cx="11507150" cy="480261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B06587A-F4B3-5A32-08CB-1CB92B135F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76372" y="0"/>
            <a:ext cx="2511770" cy="97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5835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F3952-46D8-ACE4-FC1F-4223E8AF43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10644" y="297713"/>
            <a:ext cx="4892575" cy="754910"/>
          </a:xfr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5200" b="1" dirty="0" err="1"/>
              <a:t>Komponen</a:t>
            </a:r>
            <a:endParaRPr lang="en-ID" sz="5200" b="1" dirty="0"/>
          </a:p>
        </p:txBody>
      </p:sp>
      <p:sp>
        <p:nvSpPr>
          <p:cNvPr id="17" name="Speech Bubble: Rectangle with Corners Rounded 16" descr="8 SimCard">
            <a:extLst>
              <a:ext uri="{FF2B5EF4-FFF2-40B4-BE49-F238E27FC236}">
                <a16:creationId xmlns:a16="http://schemas.microsoft.com/office/drawing/2014/main" id="{623D364E-139C-D024-0DBD-9D601435C390}"/>
              </a:ext>
            </a:extLst>
          </p:cNvPr>
          <p:cNvSpPr/>
          <p:nvPr/>
        </p:nvSpPr>
        <p:spPr>
          <a:xfrm>
            <a:off x="8183752" y="1201544"/>
            <a:ext cx="2091690" cy="1150940"/>
          </a:xfrm>
          <a:prstGeom prst="wedgeRoundRectCallout">
            <a:avLst>
              <a:gd name="adj1" fmla="val -129068"/>
              <a:gd name="adj2" fmla="val 1921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badi" panose="020F0502020204030204" pitchFamily="34" charset="0"/>
              </a:rPr>
              <a:t>8 </a:t>
            </a:r>
            <a:r>
              <a:rPr lang="en-US" sz="2800" dirty="0" err="1">
                <a:latin typeface="Abadi" panose="020F0502020204030204" pitchFamily="34" charset="0"/>
              </a:rPr>
              <a:t>SimCard</a:t>
            </a:r>
            <a:endParaRPr lang="en-ID" sz="2800" dirty="0">
              <a:latin typeface="Abadi" panose="020F0502020204030204" pitchFamily="34" charset="0"/>
            </a:endParaRPr>
          </a:p>
        </p:txBody>
      </p:sp>
      <p:sp>
        <p:nvSpPr>
          <p:cNvPr id="21" name="Callout: Bent Line with Border and Accent Bar 20">
            <a:extLst>
              <a:ext uri="{FF2B5EF4-FFF2-40B4-BE49-F238E27FC236}">
                <a16:creationId xmlns:a16="http://schemas.microsoft.com/office/drawing/2014/main" id="{DC4006F1-2A19-6490-8902-56E46C833018}"/>
              </a:ext>
            </a:extLst>
          </p:cNvPr>
          <p:cNvSpPr/>
          <p:nvPr/>
        </p:nvSpPr>
        <p:spPr>
          <a:xfrm>
            <a:off x="1077691" y="2245500"/>
            <a:ext cx="1676939" cy="915279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290178"/>
              <a:gd name="adj6" fmla="val 5134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Ke SIM INJEKTOR ROUTER</a:t>
            </a:r>
            <a:endParaRPr lang="en-ID" sz="16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B8E084A-ABF0-DC6D-55A2-3ED7FFC1A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557" y="4075307"/>
            <a:ext cx="5348176" cy="2387895"/>
          </a:xfrm>
          <a:prstGeom prst="rect">
            <a:avLst/>
          </a:prstGeom>
        </p:spPr>
      </p:pic>
      <p:pic>
        <p:nvPicPr>
          <p:cNvPr id="11" name="Picture 10" descr="SIM INJEKTOR">
            <a:extLst>
              <a:ext uri="{FF2B5EF4-FFF2-40B4-BE49-F238E27FC236}">
                <a16:creationId xmlns:a16="http://schemas.microsoft.com/office/drawing/2014/main" id="{BE466ADF-D00D-F0CA-17FD-E8DD57823A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1391" y="1201544"/>
            <a:ext cx="2895600" cy="15811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DAD8DE0-2926-7D10-61D8-A5BCFE2091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6135" y="2776671"/>
            <a:ext cx="8421456" cy="1837859"/>
          </a:xfrm>
          <a:prstGeom prst="rect">
            <a:avLst/>
          </a:prstGeom>
        </p:spPr>
      </p:pic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3A67CDD7-2681-63CF-52CC-A038333C1FF9}"/>
              </a:ext>
            </a:extLst>
          </p:cNvPr>
          <p:cNvCxnSpPr>
            <a:cxnSpLocks/>
            <a:stCxn id="11" idx="1"/>
            <a:endCxn id="10" idx="2"/>
          </p:cNvCxnSpPr>
          <p:nvPr/>
        </p:nvCxnSpPr>
        <p:spPr>
          <a:xfrm rot="10800000" flipV="1">
            <a:off x="3510645" y="1992118"/>
            <a:ext cx="510746" cy="4471083"/>
          </a:xfrm>
          <a:prstGeom prst="bentConnector4">
            <a:avLst>
              <a:gd name="adj1" fmla="val 668323"/>
              <a:gd name="adj2" fmla="val 105113"/>
            </a:avLst>
          </a:prstGeom>
          <a:ln w="57150">
            <a:headEnd type="triangl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BE27FC41-5636-CE04-472A-DEB653D392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80230" y="5824100"/>
            <a:ext cx="2511770" cy="97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652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7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71BAFD46-1699-EB01-4A8E-CDE52BC6F1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0230" y="46476"/>
            <a:ext cx="2511770" cy="9754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CFF3952-46D8-ACE4-FC1F-4223E8AF43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21953" y="108232"/>
            <a:ext cx="6107647" cy="75491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5200" b="1" dirty="0" err="1"/>
              <a:t>Komponen</a:t>
            </a:r>
            <a:endParaRPr lang="en-ID" sz="52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DC1C05-6B2D-7A70-7515-B9ACAB926A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7691" y="1021921"/>
            <a:ext cx="9916128" cy="4277717"/>
          </a:xfrm>
        </p:spPr>
        <p:txBody>
          <a:bodyPr>
            <a:normAutofit/>
          </a:bodyPr>
          <a:lstStyle/>
          <a:p>
            <a:pPr marR="0" lvl="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lang="en-ID" dirty="0"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ID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FUSIONSIM ROUTER</a:t>
            </a:r>
          </a:p>
        </p:txBody>
      </p:sp>
      <p:sp>
        <p:nvSpPr>
          <p:cNvPr id="17" name="Speech Bubble: Rectangle with Corners Rounded 16" descr="8 SimCard">
            <a:extLst>
              <a:ext uri="{FF2B5EF4-FFF2-40B4-BE49-F238E27FC236}">
                <a16:creationId xmlns:a16="http://schemas.microsoft.com/office/drawing/2014/main" id="{623D364E-139C-D024-0DBD-9D601435C390}"/>
              </a:ext>
            </a:extLst>
          </p:cNvPr>
          <p:cNvSpPr/>
          <p:nvPr/>
        </p:nvSpPr>
        <p:spPr>
          <a:xfrm>
            <a:off x="7772400" y="792426"/>
            <a:ext cx="3483812" cy="1150940"/>
          </a:xfrm>
          <a:prstGeom prst="wedgeRoundRectCallout">
            <a:avLst>
              <a:gd name="adj1" fmla="val -121962"/>
              <a:gd name="adj2" fmla="val 48112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badi" panose="020F0502020204030204" pitchFamily="34" charset="0"/>
              </a:rPr>
              <a:t>Router </a:t>
            </a:r>
            <a:r>
              <a:rPr lang="en-US" sz="2800" dirty="0" err="1">
                <a:latin typeface="Abadi" panose="020F0502020204030204" pitchFamily="34" charset="0"/>
              </a:rPr>
              <a:t>FusionSIM</a:t>
            </a:r>
            <a:endParaRPr lang="en-ID" sz="2800" dirty="0">
              <a:latin typeface="Abadi" panose="020F0502020204030204" pitchFamily="34" charset="0"/>
            </a:endParaRPr>
          </a:p>
        </p:txBody>
      </p:sp>
      <p:sp>
        <p:nvSpPr>
          <p:cNvPr id="21" name="Callout: Bent Line with Border and Accent Bar 20">
            <a:extLst>
              <a:ext uri="{FF2B5EF4-FFF2-40B4-BE49-F238E27FC236}">
                <a16:creationId xmlns:a16="http://schemas.microsoft.com/office/drawing/2014/main" id="{DC4006F1-2A19-6490-8902-56E46C833018}"/>
              </a:ext>
            </a:extLst>
          </p:cNvPr>
          <p:cNvSpPr/>
          <p:nvPr/>
        </p:nvSpPr>
        <p:spPr>
          <a:xfrm>
            <a:off x="790594" y="3941832"/>
            <a:ext cx="1676939" cy="915279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248968"/>
              <a:gd name="adj6" fmla="val -14015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Support MODEL</a:t>
            </a:r>
            <a:endParaRPr lang="en-ID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D94833-692E-9C3A-F4DB-735ACBFBAE51}"/>
              </a:ext>
            </a:extLst>
          </p:cNvPr>
          <p:cNvSpPr txBox="1"/>
          <p:nvPr/>
        </p:nvSpPr>
        <p:spPr>
          <a:xfrm>
            <a:off x="308596" y="6200625"/>
            <a:ext cx="64040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/>
              <a:t>https://www.peplink.com/products/accessories/sim-injector/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678DDA8-5344-B1DE-983A-3BBC1CB2CC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594" y="1588064"/>
            <a:ext cx="4463774" cy="208191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6601D42-87AD-945C-9CDE-5331CE3187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4505" y="2598319"/>
            <a:ext cx="6404099" cy="3602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1248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  <p:bldP spid="17" grpId="0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F3952-46D8-ACE4-FC1F-4223E8AF43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31910" y="-35166"/>
            <a:ext cx="4000500" cy="754910"/>
          </a:xfrm>
        </p:spPr>
        <p:txBody>
          <a:bodyPr>
            <a:normAutofit fontScale="90000"/>
          </a:bodyPr>
          <a:lstStyle/>
          <a:p>
            <a:r>
              <a:rPr lang="en-US" sz="5200" b="1" dirty="0" err="1"/>
              <a:t>Komponen</a:t>
            </a:r>
            <a:endParaRPr lang="en-ID" sz="52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DC1C05-6B2D-7A70-7515-B9ACAB926A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7692" y="1021921"/>
            <a:ext cx="878700" cy="545679"/>
          </a:xfr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85000" lnSpcReduction="10000"/>
          </a:bodyPr>
          <a:lstStyle/>
          <a:p>
            <a:pPr marR="0" lvl="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lang="en-ID" sz="32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FSC</a:t>
            </a:r>
          </a:p>
        </p:txBody>
      </p:sp>
      <p:sp>
        <p:nvSpPr>
          <p:cNvPr id="17" name="Speech Bubble: Rectangle with Corners Rounded 16" descr="8 SimCard">
            <a:extLst>
              <a:ext uri="{FF2B5EF4-FFF2-40B4-BE49-F238E27FC236}">
                <a16:creationId xmlns:a16="http://schemas.microsoft.com/office/drawing/2014/main" id="{623D364E-139C-D024-0DBD-9D601435C390}"/>
              </a:ext>
            </a:extLst>
          </p:cNvPr>
          <p:cNvSpPr/>
          <p:nvPr/>
        </p:nvSpPr>
        <p:spPr>
          <a:xfrm>
            <a:off x="9155430" y="1557970"/>
            <a:ext cx="2091690" cy="1150940"/>
          </a:xfrm>
          <a:prstGeom prst="wedgeRoundRectCallout">
            <a:avLst>
              <a:gd name="adj1" fmla="val -116461"/>
              <a:gd name="adj2" fmla="val -39789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badi" panose="020F0502020204030204" pitchFamily="34" charset="0"/>
              </a:rPr>
              <a:t>PROFILING</a:t>
            </a:r>
            <a:endParaRPr lang="en-ID" sz="2800" dirty="0">
              <a:latin typeface="Abadi" panose="020F0502020204030204" pitchFamily="34" charset="0"/>
            </a:endParaRPr>
          </a:p>
        </p:txBody>
      </p:sp>
      <p:sp>
        <p:nvSpPr>
          <p:cNvPr id="21" name="Callout: Bent Line with Border and Accent Bar 20">
            <a:extLst>
              <a:ext uri="{FF2B5EF4-FFF2-40B4-BE49-F238E27FC236}">
                <a16:creationId xmlns:a16="http://schemas.microsoft.com/office/drawing/2014/main" id="{DC4006F1-2A19-6490-8902-56E46C833018}"/>
              </a:ext>
            </a:extLst>
          </p:cNvPr>
          <p:cNvSpPr/>
          <p:nvPr/>
        </p:nvSpPr>
        <p:spPr>
          <a:xfrm>
            <a:off x="1420591" y="1646010"/>
            <a:ext cx="1676939" cy="915279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29862"/>
              <a:gd name="adj6" fmla="val 17417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@ID IC2</a:t>
            </a:r>
            <a:endParaRPr lang="en-ID" sz="2400" dirty="0"/>
          </a:p>
        </p:txBody>
      </p:sp>
      <p:sp>
        <p:nvSpPr>
          <p:cNvPr id="11" name="Thought Bubble: Cloud 10">
            <a:extLst>
              <a:ext uri="{FF2B5EF4-FFF2-40B4-BE49-F238E27FC236}">
                <a16:creationId xmlns:a16="http://schemas.microsoft.com/office/drawing/2014/main" id="{5502AD6D-A3DD-5932-AED1-18CF56DF36C5}"/>
              </a:ext>
            </a:extLst>
          </p:cNvPr>
          <p:cNvSpPr/>
          <p:nvPr/>
        </p:nvSpPr>
        <p:spPr>
          <a:xfrm>
            <a:off x="3783330" y="1188371"/>
            <a:ext cx="4000500" cy="915279"/>
          </a:xfrm>
          <a:prstGeom prst="cloudCallout">
            <a:avLst>
              <a:gd name="adj1" fmla="val -64262"/>
              <a:gd name="adj2" fmla="val 4751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https://fsc.peplink.com/ </a:t>
            </a:r>
            <a:endParaRPr lang="en-ID" dirty="0"/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FDD96732-8148-DC63-9290-DA28FD0B0C4E}"/>
              </a:ext>
            </a:extLst>
          </p:cNvPr>
          <p:cNvSpPr/>
          <p:nvPr/>
        </p:nvSpPr>
        <p:spPr>
          <a:xfrm>
            <a:off x="10033830" y="2989329"/>
            <a:ext cx="287460" cy="102217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7A8D5DE-6C7B-AF1D-DBE6-753F0F05EE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833" y="2639699"/>
            <a:ext cx="9094472" cy="357911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42F9F7D-F2F0-3E44-AB87-72D2BC0EB8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4121" y="4149091"/>
            <a:ext cx="2811982" cy="254680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10945DE-A758-1AFC-48A4-0D3786F72B59}"/>
              </a:ext>
            </a:extLst>
          </p:cNvPr>
          <p:cNvSpPr txBox="1"/>
          <p:nvPr/>
        </p:nvSpPr>
        <p:spPr>
          <a:xfrm>
            <a:off x="701749" y="6475228"/>
            <a:ext cx="5209953" cy="382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FusionSIM</a:t>
            </a:r>
            <a:r>
              <a:rPr lang="en-US" dirty="0"/>
              <a:t> CLOUD Controller</a:t>
            </a:r>
            <a:endParaRPr lang="en-ID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44DA2A2-A2AF-3256-B02F-0912342909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14333" y="46476"/>
            <a:ext cx="2511770" cy="97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1285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17" grpId="0" animBg="1"/>
      <p:bldP spid="21" grpId="0" animBg="1"/>
      <p:bldP spid="11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F3952-46D8-ACE4-FC1F-4223E8AF43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2731" y="468637"/>
            <a:ext cx="5788069" cy="838794"/>
          </a:xfrm>
          <a:pattFill prst="smConfetti">
            <a:fgClr>
              <a:schemeClr val="accent1"/>
            </a:fgClr>
            <a:bgClr>
              <a:schemeClr val="bg1"/>
            </a:bgClr>
          </a:pattFill>
          <a:ln w="19050" cap="sq" cmpd="sng"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>
            <a:normAutofit/>
          </a:bodyPr>
          <a:lstStyle/>
          <a:p>
            <a:pPr algn="l"/>
            <a:r>
              <a:rPr lang="en-US" sz="5200" b="1" dirty="0" err="1"/>
              <a:t>Mengkonfigurasi</a:t>
            </a:r>
            <a:endParaRPr lang="en-ID" sz="52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F8F13C-6C27-6871-0AF0-282CB3FE08DC}"/>
              </a:ext>
            </a:extLst>
          </p:cNvPr>
          <p:cNvSpPr txBox="1"/>
          <p:nvPr/>
        </p:nvSpPr>
        <p:spPr>
          <a:xfrm>
            <a:off x="1084520" y="1520449"/>
            <a:ext cx="6943059" cy="646331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err="1"/>
              <a:t>Sambungkan</a:t>
            </a:r>
            <a:r>
              <a:rPr lang="en-US" dirty="0"/>
              <a:t> </a:t>
            </a:r>
            <a:r>
              <a:rPr lang="en-US" b="1" dirty="0"/>
              <a:t>sim </a:t>
            </a:r>
            <a:r>
              <a:rPr lang="en-US" b="1" dirty="0" err="1"/>
              <a:t>Injektor</a:t>
            </a:r>
            <a:r>
              <a:rPr lang="en-US" b="1" dirty="0"/>
              <a:t> </a:t>
            </a:r>
            <a:r>
              <a:rPr lang="en-US" dirty="0"/>
              <a:t>unit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b="1" dirty="0"/>
              <a:t>Router</a:t>
            </a:r>
            <a:r>
              <a:rPr lang="en-US" dirty="0"/>
              <a:t> yang </a:t>
            </a:r>
            <a:r>
              <a:rPr lang="en-US" dirty="0" err="1"/>
              <a:t>kompatibel</a:t>
            </a:r>
            <a:r>
              <a:rPr lang="en-US" dirty="0"/>
              <a:t> (Ethernet </a:t>
            </a:r>
            <a:r>
              <a:rPr lang="en-US" dirty="0" err="1"/>
              <a:t>Injektor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LAN Router)</a:t>
            </a:r>
            <a:endParaRPr lang="en-ID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04AAE43-EBEC-2595-E885-BA42C48CEE11}"/>
              </a:ext>
            </a:extLst>
          </p:cNvPr>
          <p:cNvSpPr txBox="1"/>
          <p:nvPr/>
        </p:nvSpPr>
        <p:spPr>
          <a:xfrm>
            <a:off x="1084520" y="2315369"/>
            <a:ext cx="9133368" cy="646331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err="1"/>
              <a:t>Sambungkan</a:t>
            </a:r>
            <a:r>
              <a:rPr lang="en-US" dirty="0"/>
              <a:t> Router port WAN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u="sng" dirty="0"/>
              <a:t>Router Internet </a:t>
            </a:r>
            <a:r>
              <a:rPr lang="en-US" dirty="0"/>
              <a:t>(</a:t>
            </a:r>
            <a:r>
              <a:rPr lang="en-US" dirty="0" err="1"/>
              <a:t>peplink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), </a:t>
            </a:r>
            <a:r>
              <a:rPr lang="en-US" u="sng" dirty="0"/>
              <a:t>Router Internet</a:t>
            </a:r>
            <a:r>
              <a:rPr lang="en-US" dirty="0"/>
              <a:t> di </a:t>
            </a:r>
            <a:r>
              <a:rPr lang="en-US" dirty="0" err="1"/>
              <a:t>konfigurasi</a:t>
            </a:r>
            <a:r>
              <a:rPr lang="en-US" dirty="0"/>
              <a:t> agar UDP Port 50000 </a:t>
            </a:r>
            <a:r>
              <a:rPr lang="en-US" dirty="0" err="1"/>
              <a:t>bisa</a:t>
            </a:r>
            <a:r>
              <a:rPr lang="en-US" dirty="0"/>
              <a:t> di </a:t>
            </a:r>
            <a:r>
              <a:rPr lang="en-US" dirty="0" err="1"/>
              <a:t>akses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Internet,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diperlukan</a:t>
            </a:r>
            <a:r>
              <a:rPr lang="en-US" dirty="0"/>
              <a:t> IP Publik</a:t>
            </a:r>
            <a:endParaRPr lang="en-ID" dirty="0"/>
          </a:p>
        </p:txBody>
      </p:sp>
      <p:pic>
        <p:nvPicPr>
          <p:cNvPr id="1026" name="Picture 2" descr="PepWave Peplink Balance 20X BPL-021X-LTE-US-T-PRM">
            <a:extLst>
              <a:ext uri="{FF2B5EF4-FFF2-40B4-BE49-F238E27FC236}">
                <a16:creationId xmlns:a16="http://schemas.microsoft.com/office/drawing/2014/main" id="{1C3F99C4-455B-71DD-3FFD-9BF14C4607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0208" y="3896301"/>
            <a:ext cx="4595531" cy="1582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eplink SIM Injector Mini-PL-SIM-MINI-8-1E">
            <a:extLst>
              <a:ext uri="{FF2B5EF4-FFF2-40B4-BE49-F238E27FC236}">
                <a16:creationId xmlns:a16="http://schemas.microsoft.com/office/drawing/2014/main" id="{4F9B1160-9E0D-B5F9-8335-1B14436949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691" y="3622800"/>
            <a:ext cx="2895600" cy="158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rrow: Left-Right 11">
            <a:extLst>
              <a:ext uri="{FF2B5EF4-FFF2-40B4-BE49-F238E27FC236}">
                <a16:creationId xmlns:a16="http://schemas.microsoft.com/office/drawing/2014/main" id="{28D65E44-470F-7150-1008-EE361DF4673C}"/>
              </a:ext>
            </a:extLst>
          </p:cNvPr>
          <p:cNvSpPr/>
          <p:nvPr/>
        </p:nvSpPr>
        <p:spPr>
          <a:xfrm>
            <a:off x="4259291" y="4650325"/>
            <a:ext cx="3131820" cy="457200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Ethernet Port</a:t>
            </a:r>
            <a:endParaRPr lang="en-ID" dirty="0"/>
          </a:p>
        </p:txBody>
      </p:sp>
      <p:sp>
        <p:nvSpPr>
          <p:cNvPr id="13" name="Flowchart: Terminator 12">
            <a:extLst>
              <a:ext uri="{FF2B5EF4-FFF2-40B4-BE49-F238E27FC236}">
                <a16:creationId xmlns:a16="http://schemas.microsoft.com/office/drawing/2014/main" id="{8573DBCE-F146-EB6A-8808-C6DBC719DF86}"/>
              </a:ext>
            </a:extLst>
          </p:cNvPr>
          <p:cNvSpPr/>
          <p:nvPr/>
        </p:nvSpPr>
        <p:spPr>
          <a:xfrm>
            <a:off x="9109710" y="3531870"/>
            <a:ext cx="1840230" cy="742950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DHCP mode</a:t>
            </a:r>
            <a:endParaRPr lang="en-ID" dirty="0"/>
          </a:p>
        </p:txBody>
      </p:sp>
      <p:sp>
        <p:nvSpPr>
          <p:cNvPr id="14" name="Flowchart: Terminator 13">
            <a:extLst>
              <a:ext uri="{FF2B5EF4-FFF2-40B4-BE49-F238E27FC236}">
                <a16:creationId xmlns:a16="http://schemas.microsoft.com/office/drawing/2014/main" id="{6A97F436-D991-FB4D-895D-2FB534644AC8}"/>
              </a:ext>
            </a:extLst>
          </p:cNvPr>
          <p:cNvSpPr/>
          <p:nvPr/>
        </p:nvSpPr>
        <p:spPr>
          <a:xfrm>
            <a:off x="699759" y="3429000"/>
            <a:ext cx="1840230" cy="742950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Default:DHCP</a:t>
            </a:r>
            <a:endParaRPr lang="en-ID" dirty="0"/>
          </a:p>
        </p:txBody>
      </p:sp>
      <p:pic>
        <p:nvPicPr>
          <p:cNvPr id="1032" name="Picture 8" descr="Amazon.com: Peplink B-One Gigabit Dual WAN WiFi Router for Wireless Internet  | 1GBps Throughput | 2X WAN Port, 4X LAN Port, Dual-Band 2X2 MIMO Wi-Fi |  WAN Smoothing for Small Office &amp;">
            <a:extLst>
              <a:ext uri="{FF2B5EF4-FFF2-40B4-BE49-F238E27FC236}">
                <a16:creationId xmlns:a16="http://schemas.microsoft.com/office/drawing/2014/main" id="{8DF67D18-395D-09CC-FC62-C87E0F7E31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0" t="8107" r="7153" b="23860"/>
          <a:stretch/>
        </p:blipFill>
        <p:spPr bwMode="auto">
          <a:xfrm>
            <a:off x="9675509" y="159027"/>
            <a:ext cx="1840230" cy="1458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Arrow: Left-Right 19">
            <a:extLst>
              <a:ext uri="{FF2B5EF4-FFF2-40B4-BE49-F238E27FC236}">
                <a16:creationId xmlns:a16="http://schemas.microsoft.com/office/drawing/2014/main" id="{ADCA0E9F-3E3A-E9DA-E93B-0588D4B469B2}"/>
              </a:ext>
            </a:extLst>
          </p:cNvPr>
          <p:cNvSpPr/>
          <p:nvPr/>
        </p:nvSpPr>
        <p:spPr>
          <a:xfrm rot="5400000">
            <a:off x="9180309" y="3303270"/>
            <a:ext cx="3131820" cy="457200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Ethernet Port</a:t>
            </a:r>
            <a:endParaRPr lang="en-ID" dirty="0"/>
          </a:p>
        </p:txBody>
      </p:sp>
      <p:sp>
        <p:nvSpPr>
          <p:cNvPr id="21" name="Ribbon: Tilted Up 20">
            <a:extLst>
              <a:ext uri="{FF2B5EF4-FFF2-40B4-BE49-F238E27FC236}">
                <a16:creationId xmlns:a16="http://schemas.microsoft.com/office/drawing/2014/main" id="{4A752F8A-ECBF-83BA-C4EF-A66219D6A29B}"/>
              </a:ext>
            </a:extLst>
          </p:cNvPr>
          <p:cNvSpPr/>
          <p:nvPr/>
        </p:nvSpPr>
        <p:spPr>
          <a:xfrm>
            <a:off x="8155172" y="159027"/>
            <a:ext cx="2594344" cy="428139"/>
          </a:xfrm>
          <a:prstGeom prst="ribbon2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IP PUBLIK</a:t>
            </a:r>
            <a:endParaRPr lang="en-ID" dirty="0"/>
          </a:p>
        </p:txBody>
      </p:sp>
      <p:sp>
        <p:nvSpPr>
          <p:cNvPr id="22" name="Rectangle: Diagonal Corners Rounded 21">
            <a:extLst>
              <a:ext uri="{FF2B5EF4-FFF2-40B4-BE49-F238E27FC236}">
                <a16:creationId xmlns:a16="http://schemas.microsoft.com/office/drawing/2014/main" id="{4F3F1F54-8D8C-78CD-2305-0402463F2BC7}"/>
              </a:ext>
            </a:extLst>
          </p:cNvPr>
          <p:cNvSpPr/>
          <p:nvPr/>
        </p:nvSpPr>
        <p:spPr>
          <a:xfrm>
            <a:off x="8177237" y="882506"/>
            <a:ext cx="2594344" cy="233917"/>
          </a:xfrm>
          <a:prstGeom prst="round2Diag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Port Forwarding, UDP 50000</a:t>
            </a:r>
            <a:endParaRPr lang="en-ID" sz="14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3EF20EE-E29A-2FFF-1793-A1DA7A356B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806" y="5805796"/>
            <a:ext cx="2511770" cy="97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5737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F3952-46D8-ACE4-FC1F-4223E8AF43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292" y="159026"/>
            <a:ext cx="4597222" cy="723479"/>
          </a:xfrm>
          <a:pattFill prst="smConfetti">
            <a:fgClr>
              <a:schemeClr val="accent1"/>
            </a:fgClr>
            <a:bgClr>
              <a:schemeClr val="bg1"/>
            </a:bgClr>
          </a:pattFill>
          <a:ln w="19050" cap="sq" cmpd="sng"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>
            <a:normAutofit fontScale="90000"/>
          </a:bodyPr>
          <a:lstStyle/>
          <a:p>
            <a:pPr algn="l"/>
            <a:r>
              <a:rPr lang="en-US" sz="5200" b="1" dirty="0" err="1"/>
              <a:t>Mengkonfigurasi</a:t>
            </a:r>
            <a:endParaRPr lang="en-ID" sz="5200" b="1" dirty="0"/>
          </a:p>
        </p:txBody>
      </p:sp>
      <p:grpSp>
        <p:nvGrpSpPr>
          <p:cNvPr id="4" name="Group 13">
            <a:extLst>
              <a:ext uri="{FF2B5EF4-FFF2-40B4-BE49-F238E27FC236}">
                <a16:creationId xmlns:a16="http://schemas.microsoft.com/office/drawing/2014/main" id="{6A9124D0-BD4A-FD0F-525C-7C1BA3B49F3C}"/>
              </a:ext>
            </a:extLst>
          </p:cNvPr>
          <p:cNvGrpSpPr/>
          <p:nvPr/>
        </p:nvGrpSpPr>
        <p:grpSpPr>
          <a:xfrm>
            <a:off x="426163" y="5354000"/>
            <a:ext cx="2512980" cy="943119"/>
            <a:chOff x="0" y="0"/>
            <a:chExt cx="3955438" cy="1571458"/>
          </a:xfrm>
        </p:grpSpPr>
        <p:sp>
          <p:nvSpPr>
            <p:cNvPr id="5" name="AutoShape 14">
              <a:extLst>
                <a:ext uri="{FF2B5EF4-FFF2-40B4-BE49-F238E27FC236}">
                  <a16:creationId xmlns:a16="http://schemas.microsoft.com/office/drawing/2014/main" id="{00758AA7-9B8E-5B40-7C96-F583FE30498E}"/>
                </a:ext>
              </a:extLst>
            </p:cNvPr>
            <p:cNvSpPr/>
            <p:nvPr/>
          </p:nvSpPr>
          <p:spPr>
            <a:xfrm flipV="1">
              <a:off x="2854519" y="202148"/>
              <a:ext cx="0" cy="1369310"/>
            </a:xfrm>
            <a:prstGeom prst="line">
              <a:avLst/>
            </a:prstGeom>
            <a:ln w="63500" cap="rnd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ID"/>
            </a:p>
          </p:txBody>
        </p:sp>
        <p:grpSp>
          <p:nvGrpSpPr>
            <p:cNvPr id="6" name="Group 15">
              <a:extLst>
                <a:ext uri="{FF2B5EF4-FFF2-40B4-BE49-F238E27FC236}">
                  <a16:creationId xmlns:a16="http://schemas.microsoft.com/office/drawing/2014/main" id="{8FE56865-8E8B-132A-A6A5-494F21B0CE0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949769" y="383969"/>
              <a:ext cx="1005669" cy="1005669"/>
              <a:chOff x="0" y="0"/>
              <a:chExt cx="6350000" cy="6350000"/>
            </a:xfrm>
          </p:grpSpPr>
          <p:sp>
            <p:nvSpPr>
              <p:cNvPr id="8" name="Freeform 16">
                <a:extLst>
                  <a:ext uri="{FF2B5EF4-FFF2-40B4-BE49-F238E27FC236}">
                    <a16:creationId xmlns:a16="http://schemas.microsoft.com/office/drawing/2014/main" id="{03610E04-2802-4C63-37E7-E5155CC6A38D}"/>
                  </a:ext>
                </a:extLst>
              </p:cNvPr>
              <p:cNvSpPr/>
              <p:nvPr/>
            </p:nvSpPr>
            <p:spPr>
              <a:xfrm>
                <a:off x="124460" y="124460"/>
                <a:ext cx="6101080" cy="6101080"/>
              </a:xfrm>
              <a:custGeom>
                <a:avLst/>
                <a:gdLst/>
                <a:ahLst/>
                <a:cxnLst/>
                <a:rect l="l" t="t" r="r" b="b"/>
                <a:pathLst>
                  <a:path w="6101080" h="6101080">
                    <a:moveTo>
                      <a:pt x="0" y="0"/>
                    </a:moveTo>
                    <a:lnTo>
                      <a:pt x="6101080" y="0"/>
                    </a:lnTo>
                    <a:lnTo>
                      <a:pt x="6101080" y="6101080"/>
                    </a:lnTo>
                    <a:lnTo>
                      <a:pt x="0" y="6101080"/>
                    </a:lnTo>
                    <a:close/>
                  </a:path>
                </a:pathLst>
              </a:custGeom>
              <a:blipFill>
                <a:blip r:embed="rId3"/>
                <a:stretch>
                  <a:fillRect l="-26037" r="-26037"/>
                </a:stretch>
              </a:blipFill>
            </p:spPr>
            <p:txBody>
              <a:bodyPr/>
              <a:lstStyle/>
              <a:p>
                <a:endParaRPr lang="en-ID"/>
              </a:p>
            </p:txBody>
          </p:sp>
          <p:sp>
            <p:nvSpPr>
              <p:cNvPr id="9" name="Freeform 17">
                <a:extLst>
                  <a:ext uri="{FF2B5EF4-FFF2-40B4-BE49-F238E27FC236}">
                    <a16:creationId xmlns:a16="http://schemas.microsoft.com/office/drawing/2014/main" id="{4E35262D-C900-46B5-0652-425D4A948E60}"/>
                  </a:ext>
                </a:extLst>
              </p:cNvPr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6350000" y="6350000"/>
                    </a:moveTo>
                    <a:lnTo>
                      <a:pt x="0" y="6350000"/>
                    </a:lnTo>
                    <a:lnTo>
                      <a:pt x="0" y="0"/>
                    </a:lnTo>
                    <a:lnTo>
                      <a:pt x="6350000" y="0"/>
                    </a:lnTo>
                    <a:lnTo>
                      <a:pt x="6350000" y="6350000"/>
                    </a:lnTo>
                    <a:close/>
                    <a:moveTo>
                      <a:pt x="248920" y="6101080"/>
                    </a:moveTo>
                    <a:lnTo>
                      <a:pt x="6099810" y="6101080"/>
                    </a:lnTo>
                    <a:lnTo>
                      <a:pt x="6099810" y="248920"/>
                    </a:lnTo>
                    <a:lnTo>
                      <a:pt x="248920" y="248920"/>
                    </a:lnTo>
                    <a:lnTo>
                      <a:pt x="248920" y="610108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en-ID"/>
              </a:p>
            </p:txBody>
          </p:sp>
        </p:grpSp>
        <p:sp>
          <p:nvSpPr>
            <p:cNvPr id="7" name="Freeform 18">
              <a:extLst>
                <a:ext uri="{FF2B5EF4-FFF2-40B4-BE49-F238E27FC236}">
                  <a16:creationId xmlns:a16="http://schemas.microsoft.com/office/drawing/2014/main" id="{E754985F-DA4B-4676-2869-4EDDBF62077E}"/>
                </a:ext>
              </a:extLst>
            </p:cNvPr>
            <p:cNvSpPr/>
            <p:nvPr/>
          </p:nvSpPr>
          <p:spPr>
            <a:xfrm>
              <a:off x="0" y="0"/>
              <a:ext cx="2758476" cy="1397628"/>
            </a:xfrm>
            <a:custGeom>
              <a:avLst/>
              <a:gdLst/>
              <a:ahLst/>
              <a:cxnLst/>
              <a:rect l="l" t="t" r="r" b="b"/>
              <a:pathLst>
                <a:path w="2758476" h="1397628">
                  <a:moveTo>
                    <a:pt x="0" y="0"/>
                  </a:moveTo>
                  <a:lnTo>
                    <a:pt x="2758476" y="0"/>
                  </a:lnTo>
                  <a:lnTo>
                    <a:pt x="2758476" y="1397628"/>
                  </a:lnTo>
                  <a:lnTo>
                    <a:pt x="0" y="13976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ID"/>
            </a:p>
          </p:txBody>
        </p:sp>
      </p:grpSp>
      <p:pic>
        <p:nvPicPr>
          <p:cNvPr id="1026" name="Picture 2" descr="PepWave Peplink Balance 20X BPL-021X-LTE-US-T-PRM">
            <a:hlinkClick r:id="rId5" action="ppaction://hlinksldjump" highlightClick="1"/>
            <a:hlinkHover r:id="rId6" action="ppaction://hlinksldjump" highlightClick="1"/>
            <a:extLst>
              <a:ext uri="{FF2B5EF4-FFF2-40B4-BE49-F238E27FC236}">
                <a16:creationId xmlns:a16="http://schemas.microsoft.com/office/drawing/2014/main" id="{1C3F99C4-455B-71DD-3FFD-9BF14C4607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7237" y="4329278"/>
            <a:ext cx="3338502" cy="1149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eplink SIM Injector Mini-PL-SIM-MINI-8-1E">
            <a:extLst>
              <a:ext uri="{FF2B5EF4-FFF2-40B4-BE49-F238E27FC236}">
                <a16:creationId xmlns:a16="http://schemas.microsoft.com/office/drawing/2014/main" id="{4F9B1160-9E0D-B5F9-8335-1B14436949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238" y="4479529"/>
            <a:ext cx="1840230" cy="1004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rrow: Left-Right 11">
            <a:extLst>
              <a:ext uri="{FF2B5EF4-FFF2-40B4-BE49-F238E27FC236}">
                <a16:creationId xmlns:a16="http://schemas.microsoft.com/office/drawing/2014/main" id="{28D65E44-470F-7150-1008-EE361DF4673C}"/>
              </a:ext>
            </a:extLst>
          </p:cNvPr>
          <p:cNvSpPr/>
          <p:nvPr/>
        </p:nvSpPr>
        <p:spPr>
          <a:xfrm>
            <a:off x="6294474" y="4650325"/>
            <a:ext cx="2000406" cy="457200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Ethernet Port</a:t>
            </a:r>
            <a:endParaRPr lang="en-ID" dirty="0"/>
          </a:p>
        </p:txBody>
      </p:sp>
      <p:sp>
        <p:nvSpPr>
          <p:cNvPr id="13" name="Flowchart: Terminator 12">
            <a:extLst>
              <a:ext uri="{FF2B5EF4-FFF2-40B4-BE49-F238E27FC236}">
                <a16:creationId xmlns:a16="http://schemas.microsoft.com/office/drawing/2014/main" id="{8573DBCE-F146-EB6A-8808-C6DBC719DF86}"/>
              </a:ext>
            </a:extLst>
          </p:cNvPr>
          <p:cNvSpPr/>
          <p:nvPr/>
        </p:nvSpPr>
        <p:spPr>
          <a:xfrm>
            <a:off x="9590567" y="5401922"/>
            <a:ext cx="1525814" cy="483781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DHCP mode</a:t>
            </a:r>
            <a:endParaRPr lang="en-ID" sz="1400" dirty="0"/>
          </a:p>
        </p:txBody>
      </p:sp>
      <p:sp>
        <p:nvSpPr>
          <p:cNvPr id="14" name="Flowchart: Terminator 13">
            <a:extLst>
              <a:ext uri="{FF2B5EF4-FFF2-40B4-BE49-F238E27FC236}">
                <a16:creationId xmlns:a16="http://schemas.microsoft.com/office/drawing/2014/main" id="{6A97F436-D991-FB4D-895D-2FB534644AC8}"/>
              </a:ext>
            </a:extLst>
          </p:cNvPr>
          <p:cNvSpPr/>
          <p:nvPr/>
        </p:nvSpPr>
        <p:spPr>
          <a:xfrm>
            <a:off x="4846591" y="5354380"/>
            <a:ext cx="1299162" cy="483781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Default:DHCP</a:t>
            </a:r>
            <a:endParaRPr lang="en-ID" sz="1200" dirty="0"/>
          </a:p>
        </p:txBody>
      </p:sp>
      <p:pic>
        <p:nvPicPr>
          <p:cNvPr id="1032" name="Picture 8" descr="Amazon.com: Peplink B-One Gigabit Dual WAN WiFi Router for Wireless Internet  | 1GBps Throughput | 2X WAN Port, 4X LAN Port, Dual-Band 2X2 MIMO Wi-Fi |  WAN Smoothing for Small Office &amp;">
            <a:extLst>
              <a:ext uri="{FF2B5EF4-FFF2-40B4-BE49-F238E27FC236}">
                <a16:creationId xmlns:a16="http://schemas.microsoft.com/office/drawing/2014/main" id="{8DF67D18-395D-09CC-FC62-C87E0F7E31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0" t="8107" r="7153" b="23860"/>
          <a:stretch/>
        </p:blipFill>
        <p:spPr bwMode="auto">
          <a:xfrm>
            <a:off x="9675509" y="159027"/>
            <a:ext cx="1840230" cy="1458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Arrow: Left-Right 19">
            <a:extLst>
              <a:ext uri="{FF2B5EF4-FFF2-40B4-BE49-F238E27FC236}">
                <a16:creationId xmlns:a16="http://schemas.microsoft.com/office/drawing/2014/main" id="{ADCA0E9F-3E3A-E9DA-E93B-0588D4B469B2}"/>
              </a:ext>
            </a:extLst>
          </p:cNvPr>
          <p:cNvSpPr/>
          <p:nvPr/>
        </p:nvSpPr>
        <p:spPr>
          <a:xfrm rot="5400000">
            <a:off x="9180309" y="3303270"/>
            <a:ext cx="3131820" cy="457200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Ethernet Port</a:t>
            </a:r>
            <a:endParaRPr lang="en-ID" dirty="0"/>
          </a:p>
        </p:txBody>
      </p:sp>
      <p:sp>
        <p:nvSpPr>
          <p:cNvPr id="21" name="Ribbon: Tilted Up 20">
            <a:extLst>
              <a:ext uri="{FF2B5EF4-FFF2-40B4-BE49-F238E27FC236}">
                <a16:creationId xmlns:a16="http://schemas.microsoft.com/office/drawing/2014/main" id="{4A752F8A-ECBF-83BA-C4EF-A66219D6A29B}"/>
              </a:ext>
            </a:extLst>
          </p:cNvPr>
          <p:cNvSpPr/>
          <p:nvPr/>
        </p:nvSpPr>
        <p:spPr>
          <a:xfrm>
            <a:off x="8155172" y="159027"/>
            <a:ext cx="2594344" cy="428139"/>
          </a:xfrm>
          <a:prstGeom prst="ribbon2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IP PUBLIK</a:t>
            </a:r>
            <a:endParaRPr lang="en-ID" dirty="0"/>
          </a:p>
        </p:txBody>
      </p:sp>
      <p:sp>
        <p:nvSpPr>
          <p:cNvPr id="22" name="Rectangle: Diagonal Corners Rounded 21">
            <a:extLst>
              <a:ext uri="{FF2B5EF4-FFF2-40B4-BE49-F238E27FC236}">
                <a16:creationId xmlns:a16="http://schemas.microsoft.com/office/drawing/2014/main" id="{4F3F1F54-8D8C-78CD-2305-0402463F2BC7}"/>
              </a:ext>
            </a:extLst>
          </p:cNvPr>
          <p:cNvSpPr/>
          <p:nvPr/>
        </p:nvSpPr>
        <p:spPr>
          <a:xfrm>
            <a:off x="8177237" y="882506"/>
            <a:ext cx="2594344" cy="233917"/>
          </a:xfrm>
          <a:prstGeom prst="round2Diag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Port Forwarding, UDP 50000</a:t>
            </a:r>
            <a:endParaRPr lang="en-ID" sz="1400" dirty="0"/>
          </a:p>
        </p:txBody>
      </p:sp>
      <p:pic>
        <p:nvPicPr>
          <p:cNvPr id="17" name="Picture 16">
            <a:hlinkHover r:id="rId10" action="ppaction://hlinksldjump" highlightClick="1"/>
            <a:extLst>
              <a:ext uri="{FF2B5EF4-FFF2-40B4-BE49-F238E27FC236}">
                <a16:creationId xmlns:a16="http://schemas.microsoft.com/office/drawing/2014/main" id="{55E5C40C-AEB5-E4C5-52F5-66BEA7735E0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7205" y="1019839"/>
            <a:ext cx="6643994" cy="3069606"/>
          </a:xfrm>
          <a:prstGeom prst="rect">
            <a:avLst/>
          </a:prstGeom>
        </p:spPr>
      </p:pic>
      <p:sp>
        <p:nvSpPr>
          <p:cNvPr id="18" name="Arrow: Left-Right 17">
            <a:extLst>
              <a:ext uri="{FF2B5EF4-FFF2-40B4-BE49-F238E27FC236}">
                <a16:creationId xmlns:a16="http://schemas.microsoft.com/office/drawing/2014/main" id="{D4344A71-1174-D251-618A-5BF3ACE17887}"/>
              </a:ext>
            </a:extLst>
          </p:cNvPr>
          <p:cNvSpPr/>
          <p:nvPr/>
        </p:nvSpPr>
        <p:spPr>
          <a:xfrm rot="20501306">
            <a:off x="6888982" y="1875516"/>
            <a:ext cx="2929444" cy="369866"/>
          </a:xfrm>
          <a:prstGeom prst="leftRightArrow">
            <a:avLst>
              <a:gd name="adj1" fmla="val 58270"/>
              <a:gd name="adj2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Di </a:t>
            </a:r>
            <a:r>
              <a:rPr lang="en-US" dirty="0" err="1"/>
              <a:t>konfigurasi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4729676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1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75E-6 -1.48148E-6 L 3.75E-6 -0.07222 " pathEditMode="relative" rAng="0" ptsTypes="AA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0" grpId="0" animBg="1"/>
      <p:bldP spid="21" grpId="0" animBg="1"/>
      <p:bldP spid="22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omputer&#10;&#10;Description automatically generated">
            <a:hlinkClick r:id="rId3" action="ppaction://hlinksldjump"/>
            <a:extLst>
              <a:ext uri="{FF2B5EF4-FFF2-40B4-BE49-F238E27FC236}">
                <a16:creationId xmlns:a16="http://schemas.microsoft.com/office/drawing/2014/main" id="{B27E78DA-7189-53FF-D805-6798B2E93C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b="587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1345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89158-76C8-F165-A005-F1FE076F4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77498"/>
            <a:ext cx="2035629" cy="701674"/>
          </a:xfrm>
        </p:spPr>
        <p:txBody>
          <a:bodyPr>
            <a:normAutofit/>
          </a:bodyPr>
          <a:lstStyle/>
          <a:p>
            <a:r>
              <a:rPr lang="en-US" sz="2400" dirty="0"/>
              <a:t>…./</a:t>
            </a:r>
            <a:r>
              <a:rPr lang="en-US" sz="2400" dirty="0" err="1"/>
              <a:t>Support.cgi</a:t>
            </a:r>
            <a:endParaRPr lang="en-ID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A689D9-E0F8-C363-26FF-F1F30ED995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736" y="3398878"/>
            <a:ext cx="1752845" cy="7525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DC1146B-C590-2483-D80C-5E83A9F9AD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3493" y="0"/>
            <a:ext cx="6522646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CA4AA8A-6B83-B793-55E2-A946928282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5736" y="4506369"/>
            <a:ext cx="3096057" cy="80021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7442075-7852-B95F-F7F0-5B3F0D98D9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736" y="2561279"/>
            <a:ext cx="3277057" cy="5144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B137C15-8273-DA08-D399-A5D0D941C869}"/>
              </a:ext>
            </a:extLst>
          </p:cNvPr>
          <p:cNvSpPr txBox="1"/>
          <p:nvPr/>
        </p:nvSpPr>
        <p:spPr>
          <a:xfrm>
            <a:off x="337458" y="424543"/>
            <a:ext cx="4089576" cy="58477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95000"/>
                  <a:lumOff val="5000"/>
                </a:schemeClr>
              </a:gs>
              <a:gs pos="100000">
                <a:schemeClr val="accent4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txBody>
          <a:bodyPr wrap="square" rtlCol="0">
            <a:spAutoFit/>
          </a:bodyPr>
          <a:lstStyle/>
          <a:p>
            <a:r>
              <a:rPr lang="en-US" sz="3200" dirty="0"/>
              <a:t>ROUTER sim Injector</a:t>
            </a:r>
            <a:endParaRPr lang="en-ID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CBA59D-6346-91A2-9B17-A6E371FC00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5882555"/>
            <a:ext cx="2511770" cy="97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1156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C06CD-BE28-DD50-2C8E-848BCA8CE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53507"/>
            <a:ext cx="7013448" cy="781282"/>
          </a:xfrm>
        </p:spPr>
        <p:txBody>
          <a:bodyPr>
            <a:normAutofit/>
          </a:bodyPr>
          <a:lstStyle/>
          <a:p>
            <a:r>
              <a:rPr lang="en-US" sz="4000" dirty="0"/>
              <a:t>FSC - </a:t>
            </a:r>
            <a:r>
              <a:rPr lang="en-ID" sz="4000" dirty="0" err="1">
                <a:solidFill>
                  <a:srgbClr val="000000"/>
                </a:solidFill>
                <a:effectLst/>
                <a:latin typeface="Aharoni" panose="020F0502020204030204" pitchFamily="2" charset="-79"/>
                <a:ea typeface="Arial" panose="020B0604020202020204" pitchFamily="34" charset="0"/>
                <a:cs typeface="Aharoni" panose="020F0502020204030204" pitchFamily="2" charset="-79"/>
              </a:rPr>
              <a:t>Pengontrol</a:t>
            </a:r>
            <a:r>
              <a:rPr lang="en-ID" sz="4000" dirty="0">
                <a:solidFill>
                  <a:srgbClr val="000000"/>
                </a:solidFill>
                <a:effectLst/>
                <a:latin typeface="Aharoni" panose="020F0502020204030204" pitchFamily="2" charset="-79"/>
                <a:ea typeface="Arial" panose="020B0604020202020204" pitchFamily="34" charset="0"/>
                <a:cs typeface="Aharoni" panose="020F0502020204030204" pitchFamily="2" charset="-79"/>
              </a:rPr>
              <a:t> </a:t>
            </a:r>
            <a:r>
              <a:rPr lang="en-ID" sz="4000" dirty="0" err="1">
                <a:solidFill>
                  <a:srgbClr val="000000"/>
                </a:solidFill>
                <a:effectLst/>
                <a:latin typeface="Aharoni" panose="020F0502020204030204" pitchFamily="2" charset="-79"/>
                <a:ea typeface="Arial" panose="020B0604020202020204" pitchFamily="34" charset="0"/>
                <a:cs typeface="Aharoni" panose="020F0502020204030204" pitchFamily="2" charset="-79"/>
              </a:rPr>
              <a:t>FusionSIM</a:t>
            </a:r>
            <a:endParaRPr lang="en-ID" sz="40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FD43A5B-A96D-B2F7-1D60-DD007EC414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036188" y="1936241"/>
            <a:ext cx="2734057" cy="28197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308531C-284C-C6CC-63D7-75A13981D92D}"/>
              </a:ext>
            </a:extLst>
          </p:cNvPr>
          <p:cNvSpPr txBox="1"/>
          <p:nvPr/>
        </p:nvSpPr>
        <p:spPr>
          <a:xfrm>
            <a:off x="8036188" y="359482"/>
            <a:ext cx="3309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https://fsc.peplink.com/</a:t>
            </a: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D1D3C262-6A3A-480D-2A68-D0D5A886D2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05" y="1771419"/>
            <a:ext cx="4797170" cy="40373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8B64B25-90A4-34C8-2BC3-8932072E84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914530"/>
            <a:ext cx="2511770" cy="9754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AF5B66B-173A-CFF7-9BC8-A3023B7EA29D}"/>
              </a:ext>
            </a:extLst>
          </p:cNvPr>
          <p:cNvSpPr txBox="1"/>
          <p:nvPr/>
        </p:nvSpPr>
        <p:spPr>
          <a:xfrm>
            <a:off x="5497033" y="5241851"/>
            <a:ext cx="5156790" cy="646331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akun</a:t>
            </a:r>
            <a:r>
              <a:rPr lang="en-US" dirty="0"/>
              <a:t> email </a:t>
            </a:r>
            <a:r>
              <a:rPr lang="en-US" dirty="0" err="1"/>
              <a:t>telah</a:t>
            </a:r>
            <a:r>
              <a:rPr lang="en-US" dirty="0"/>
              <a:t> di </a:t>
            </a:r>
            <a:r>
              <a:rPr lang="en-US" dirty="0" err="1"/>
              <a:t>aktifkan</a:t>
            </a:r>
            <a:r>
              <a:rPr lang="en-US" dirty="0"/>
              <a:t> di </a:t>
            </a:r>
            <a:r>
              <a:rPr lang="en-US" dirty="0" err="1"/>
              <a:t>peplink</a:t>
            </a:r>
            <a:r>
              <a:rPr lang="en-US" dirty="0"/>
              <a:t> IC2</a:t>
            </a:r>
            <a:endParaRPr lang="en-ID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BDF720B-7940-D5A3-7A47-9B91E7ACE9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5324" y="859767"/>
            <a:ext cx="3982006" cy="165758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285236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5" grpId="2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351E857-6F73-09FB-7C3F-5701DC96A4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470837" y="841248"/>
            <a:ext cx="10378252" cy="570585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AF8533AF-0916-415A-C41A-1A98E725C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53507"/>
            <a:ext cx="7013448" cy="781282"/>
          </a:xfrm>
        </p:spPr>
        <p:txBody>
          <a:bodyPr>
            <a:normAutofit/>
          </a:bodyPr>
          <a:lstStyle/>
          <a:p>
            <a:r>
              <a:rPr lang="en-US" sz="4000" dirty="0"/>
              <a:t>FSC - </a:t>
            </a:r>
            <a:r>
              <a:rPr lang="en-ID" sz="4000" dirty="0" err="1">
                <a:solidFill>
                  <a:srgbClr val="000000"/>
                </a:solidFill>
                <a:effectLst/>
                <a:latin typeface="Aharoni" panose="020F0502020204030204" pitchFamily="2" charset="-79"/>
                <a:ea typeface="Arial" panose="020B0604020202020204" pitchFamily="34" charset="0"/>
                <a:cs typeface="Aharoni" panose="020F0502020204030204" pitchFamily="2" charset="-79"/>
              </a:rPr>
              <a:t>Pengontrol</a:t>
            </a:r>
            <a:r>
              <a:rPr lang="en-ID" sz="4000" dirty="0">
                <a:solidFill>
                  <a:srgbClr val="000000"/>
                </a:solidFill>
                <a:effectLst/>
                <a:latin typeface="Aharoni" panose="020F0502020204030204" pitchFamily="2" charset="-79"/>
                <a:ea typeface="Arial" panose="020B0604020202020204" pitchFamily="34" charset="0"/>
                <a:cs typeface="Aharoni" panose="020F0502020204030204" pitchFamily="2" charset="-79"/>
              </a:rPr>
              <a:t> </a:t>
            </a:r>
            <a:r>
              <a:rPr lang="en-ID" sz="4000" dirty="0" err="1">
                <a:solidFill>
                  <a:srgbClr val="000000"/>
                </a:solidFill>
                <a:effectLst/>
                <a:latin typeface="Aharoni" panose="020F0502020204030204" pitchFamily="2" charset="-79"/>
                <a:ea typeface="Arial" panose="020B0604020202020204" pitchFamily="34" charset="0"/>
                <a:cs typeface="Aharoni" panose="020F0502020204030204" pitchFamily="2" charset="-79"/>
              </a:rPr>
              <a:t>FusionSIM</a:t>
            </a:r>
            <a:endParaRPr lang="en-ID" sz="4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ED37FE5-E652-12A5-F5E7-C54786598B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22194" y="6222185"/>
            <a:ext cx="1982779" cy="77001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E46A45C-5A51-D420-AD56-25251C81DE46}"/>
              </a:ext>
            </a:extLst>
          </p:cNvPr>
          <p:cNvSpPr txBox="1"/>
          <p:nvPr/>
        </p:nvSpPr>
        <p:spPr>
          <a:xfrm>
            <a:off x="9033371" y="153507"/>
            <a:ext cx="3309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https://fsc.peplink.com/</a:t>
            </a:r>
          </a:p>
        </p:txBody>
      </p:sp>
    </p:spTree>
    <p:extLst>
      <p:ext uri="{BB962C8B-B14F-4D97-AF65-F5344CB8AC3E}">
        <p14:creationId xmlns:p14="http://schemas.microsoft.com/office/powerpoint/2010/main" val="20730100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3" grpId="1"/>
      <p:bldP spid="3" grpId="2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C824578-E862-69A4-A047-04AADBA451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1053" y="772013"/>
            <a:ext cx="6687483" cy="569674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AF8533AF-0916-415A-C41A-1A98E725C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53507"/>
            <a:ext cx="7013448" cy="781282"/>
          </a:xfrm>
        </p:spPr>
        <p:txBody>
          <a:bodyPr>
            <a:normAutofit/>
          </a:bodyPr>
          <a:lstStyle/>
          <a:p>
            <a:r>
              <a:rPr lang="en-US" sz="4000" dirty="0"/>
              <a:t>FSC - </a:t>
            </a:r>
            <a:r>
              <a:rPr lang="en-ID" sz="4000" dirty="0" err="1">
                <a:solidFill>
                  <a:srgbClr val="000000"/>
                </a:solidFill>
                <a:effectLst/>
                <a:latin typeface="Aharoni" panose="020F0502020204030204" pitchFamily="2" charset="-79"/>
                <a:ea typeface="Arial" panose="020B0604020202020204" pitchFamily="34" charset="0"/>
                <a:cs typeface="Aharoni" panose="020F0502020204030204" pitchFamily="2" charset="-79"/>
              </a:rPr>
              <a:t>Pengontrol</a:t>
            </a:r>
            <a:r>
              <a:rPr lang="en-ID" sz="4000" dirty="0">
                <a:solidFill>
                  <a:srgbClr val="000000"/>
                </a:solidFill>
                <a:effectLst/>
                <a:latin typeface="Aharoni" panose="020F0502020204030204" pitchFamily="2" charset="-79"/>
                <a:ea typeface="Arial" panose="020B0604020202020204" pitchFamily="34" charset="0"/>
                <a:cs typeface="Aharoni" panose="020F0502020204030204" pitchFamily="2" charset="-79"/>
              </a:rPr>
              <a:t> </a:t>
            </a:r>
            <a:r>
              <a:rPr lang="en-ID" sz="4000" dirty="0" err="1">
                <a:solidFill>
                  <a:srgbClr val="000000"/>
                </a:solidFill>
                <a:effectLst/>
                <a:latin typeface="Aharoni" panose="020F0502020204030204" pitchFamily="2" charset="-79"/>
                <a:ea typeface="Arial" panose="020B0604020202020204" pitchFamily="34" charset="0"/>
                <a:cs typeface="Aharoni" panose="020F0502020204030204" pitchFamily="2" charset="-79"/>
              </a:rPr>
              <a:t>FusionSIM</a:t>
            </a:r>
            <a:endParaRPr lang="en-ID" sz="4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ED37FE5-E652-12A5-F5E7-C54786598B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9664" y="6205669"/>
            <a:ext cx="2025309" cy="78652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E46A45C-5A51-D420-AD56-25251C81DE46}"/>
              </a:ext>
            </a:extLst>
          </p:cNvPr>
          <p:cNvSpPr txBox="1"/>
          <p:nvPr/>
        </p:nvSpPr>
        <p:spPr>
          <a:xfrm>
            <a:off x="9033371" y="153507"/>
            <a:ext cx="3309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https://fsc.peplink.com/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CB7E5D-6ED9-65DC-5AC3-CCF34244F5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181" y="1185736"/>
            <a:ext cx="2915093" cy="449742"/>
          </a:xfr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r>
              <a:rPr lang="en-US" dirty="0"/>
              <a:t>Add Platform</a:t>
            </a:r>
            <a:endParaRPr lang="en-ID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3103519-829B-112F-CA85-78EC6AF43D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7758" y="989326"/>
            <a:ext cx="5125384" cy="39248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451F193-A109-ECC6-8CF2-341800ED63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916" y="1747416"/>
            <a:ext cx="5692479" cy="494922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748183212"/>
      </p:ext>
    </p:extLst>
  </p:cSld>
  <p:clrMapOvr>
    <a:masterClrMapping/>
  </p:clrMapOvr>
  <p:transition spd="slow" advClick="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3" grpId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FF3952-46D8-ACE4-FC1F-4223E8AF43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599" y="294538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0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FusionSIM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DC1C05-6B2D-7A70-7515-B9ACAB926A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599" y="1885279"/>
            <a:ext cx="9724031" cy="4116276"/>
          </a:xfr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457200" indent="-228600" algn="l">
              <a:buFont typeface="Arial" panose="020B0604020202020204" pitchFamily="34" charset="0"/>
              <a:buChar char="•"/>
            </a:pPr>
            <a:r>
              <a:rPr lang="en-US" sz="3200" dirty="0"/>
              <a:t>Unit SIM INJECTOR </a:t>
            </a:r>
            <a:r>
              <a:rPr lang="en-US" sz="3200" dirty="0" err="1"/>
              <a:t>atau</a:t>
            </a:r>
            <a:r>
              <a:rPr lang="en-US" sz="3200" dirty="0"/>
              <a:t> unit </a:t>
            </a:r>
            <a:r>
              <a:rPr lang="en-US" sz="3200" dirty="0" err="1"/>
              <a:t>FusionSIM</a:t>
            </a:r>
            <a:r>
              <a:rPr lang="en-US" sz="3200" dirty="0"/>
              <a:t> Platform</a:t>
            </a:r>
          </a:p>
          <a:p>
            <a:pPr marL="457200" indent="-228600" algn="l">
              <a:buFont typeface="Arial" panose="020B0604020202020204" pitchFamily="34" charset="0"/>
              <a:buChar char="•"/>
            </a:pPr>
            <a:r>
              <a:rPr lang="en-US" sz="3200" dirty="0"/>
              <a:t>INJEKTOR ROUTER</a:t>
            </a:r>
          </a:p>
          <a:p>
            <a:pPr marL="457200" indent="-228600" algn="l">
              <a:buFont typeface="Arial" panose="020B0604020202020204" pitchFamily="34" charset="0"/>
              <a:buChar char="•"/>
            </a:pPr>
            <a:r>
              <a:rPr lang="en-US" sz="3200" dirty="0" err="1"/>
              <a:t>FusionSIM</a:t>
            </a:r>
            <a:r>
              <a:rPr lang="en-US" sz="3200" dirty="0"/>
              <a:t> Cloud ( = </a:t>
            </a:r>
            <a:r>
              <a:rPr lang="en-US" sz="3200" dirty="0" err="1"/>
              <a:t>Sistim</a:t>
            </a:r>
            <a:r>
              <a:rPr lang="en-US" sz="3200" dirty="0"/>
              <a:t> controller </a:t>
            </a:r>
            <a:r>
              <a:rPr lang="en-US" sz="3200" dirty="0" err="1"/>
              <a:t>terpusat</a:t>
            </a:r>
            <a:r>
              <a:rPr lang="en-US" sz="3200" dirty="0"/>
              <a:t> )</a:t>
            </a:r>
          </a:p>
          <a:p>
            <a:pPr marL="457200" indent="-228600" algn="l">
              <a:buFont typeface="Arial" panose="020B0604020202020204" pitchFamily="34" charset="0"/>
              <a:buChar char="•"/>
            </a:pPr>
            <a:r>
              <a:rPr lang="en-US" sz="3200" dirty="0"/>
              <a:t>IP Internet ( statis </a:t>
            </a:r>
            <a:r>
              <a:rPr lang="en-US" sz="3200" dirty="0" err="1"/>
              <a:t>atau</a:t>
            </a:r>
            <a:r>
              <a:rPr lang="en-US" sz="3200" dirty="0"/>
              <a:t> </a:t>
            </a:r>
            <a:r>
              <a:rPr lang="en-US" sz="3200" dirty="0" err="1"/>
              <a:t>dinamis</a:t>
            </a:r>
            <a:r>
              <a:rPr lang="en-US" sz="3200" dirty="0"/>
              <a:t> )</a:t>
            </a:r>
          </a:p>
          <a:p>
            <a:pPr marL="457200" indent="-228600" algn="l">
              <a:buFont typeface="Arial" panose="020B0604020202020204" pitchFamily="34" charset="0"/>
              <a:buChar char="•"/>
            </a:pPr>
            <a:r>
              <a:rPr lang="en-US" sz="3200" dirty="0"/>
              <a:t>WAN / Internet </a:t>
            </a:r>
            <a:r>
              <a:rPr lang="en-US" sz="3200" dirty="0" err="1"/>
              <a:t>akses</a:t>
            </a:r>
            <a:endParaRPr lang="en-US" sz="3200" dirty="0"/>
          </a:p>
          <a:p>
            <a:pPr marL="457200" indent="-228600" algn="l">
              <a:buFont typeface="Arial" panose="020B0604020202020204" pitchFamily="34" charset="0"/>
              <a:buChar char="•"/>
            </a:pPr>
            <a:r>
              <a:rPr lang="en-US" sz="3200" dirty="0" err="1"/>
              <a:t>SimCard</a:t>
            </a:r>
            <a:r>
              <a:rPr lang="en-US" sz="3200" dirty="0"/>
              <a:t> ( </a:t>
            </a:r>
            <a:r>
              <a:rPr lang="en-US" sz="3200" dirty="0" err="1"/>
              <a:t>satu</a:t>
            </a:r>
            <a:r>
              <a:rPr lang="en-US" sz="3200" dirty="0"/>
              <a:t> </a:t>
            </a:r>
            <a:r>
              <a:rPr lang="en-US" sz="3200" dirty="0" err="1"/>
              <a:t>atau</a:t>
            </a:r>
            <a:r>
              <a:rPr lang="en-US" sz="3200" dirty="0"/>
              <a:t> </a:t>
            </a:r>
            <a:r>
              <a:rPr lang="en-US" sz="3200" dirty="0" err="1"/>
              <a:t>lebih</a:t>
            </a:r>
            <a:r>
              <a:rPr lang="en-US" sz="3200" dirty="0"/>
              <a:t> 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977F385-2ACE-DE88-BA97-ACE36C3923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0226" y="127574"/>
            <a:ext cx="2511770" cy="9754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3F1DE15-6D1F-F089-FBAB-8B8CAC5215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229" y="5946456"/>
            <a:ext cx="2109771" cy="819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0635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F8533AF-0916-415A-C41A-1A98E725C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53507"/>
            <a:ext cx="7013448" cy="781282"/>
          </a:xfrm>
        </p:spPr>
        <p:txBody>
          <a:bodyPr>
            <a:normAutofit/>
          </a:bodyPr>
          <a:lstStyle/>
          <a:p>
            <a:r>
              <a:rPr lang="id-ID" sz="4000" dirty="0"/>
              <a:t>IC2</a:t>
            </a:r>
            <a:r>
              <a:rPr lang="en-US" sz="4000" dirty="0"/>
              <a:t> – </a:t>
            </a:r>
            <a:r>
              <a:rPr lang="id-ID" sz="4000" dirty="0">
                <a:solidFill>
                  <a:srgbClr val="000000"/>
                </a:solidFill>
                <a:effectLst/>
                <a:latin typeface="Aharoni" panose="020F0502020204030204" pitchFamily="2" charset="-79"/>
                <a:ea typeface="Arial" panose="020B0604020202020204" pitchFamily="34" charset="0"/>
                <a:cs typeface="Aharoni" panose="020F0502020204030204" pitchFamily="2" charset="-79"/>
              </a:rPr>
              <a:t>SD WAN platform</a:t>
            </a:r>
            <a:endParaRPr lang="en-ID" sz="4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ED37FE5-E652-12A5-F5E7-C54786598B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9664" y="6205669"/>
            <a:ext cx="2025309" cy="78652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E46A45C-5A51-D420-AD56-25251C81DE46}"/>
              </a:ext>
            </a:extLst>
          </p:cNvPr>
          <p:cNvSpPr txBox="1"/>
          <p:nvPr/>
        </p:nvSpPr>
        <p:spPr>
          <a:xfrm>
            <a:off x="7815824" y="188002"/>
            <a:ext cx="37825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https://incontrol2.peplink.com/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CB7E5D-6ED9-65DC-5AC3-CCF34244F5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181" y="1185736"/>
            <a:ext cx="2915093" cy="449742"/>
          </a:xfrm>
        </p:spPr>
        <p:txBody>
          <a:bodyPr>
            <a:normAutofit lnSpcReduction="10000"/>
          </a:bodyPr>
          <a:lstStyle/>
          <a:p>
            <a:r>
              <a:rPr lang="id-ID" dirty="0"/>
              <a:t>InControl2</a:t>
            </a:r>
            <a:endParaRPr lang="en-ID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EC48A08-22B7-F604-07B0-D2609399A5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7780" y="1139106"/>
            <a:ext cx="3534268" cy="543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4B24790-C42D-E0B6-4B47-5C7B6C576B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5824" y="1205790"/>
            <a:ext cx="3067478" cy="40963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432F74E-8AC5-74EA-CBDA-1E7410B0CE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5440" y="1933054"/>
            <a:ext cx="5631668" cy="146316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B14939A-CD7A-27CF-E8AE-BCFBA2D815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81400" y="1886292"/>
            <a:ext cx="5136325" cy="185944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2861840-0F3B-032B-6A67-95C837816C0B}"/>
              </a:ext>
            </a:extLst>
          </p:cNvPr>
          <p:cNvSpPr txBox="1"/>
          <p:nvPr/>
        </p:nvSpPr>
        <p:spPr>
          <a:xfrm>
            <a:off x="1616148" y="3461780"/>
            <a:ext cx="2977116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d-ID" dirty="0"/>
              <a:t>Contoh:  terhubung/dipakai</a:t>
            </a:r>
            <a:endParaRPr lang="en-ID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AA7968-D84C-32AC-C275-D3D4AE0B3CC8}"/>
              </a:ext>
            </a:extLst>
          </p:cNvPr>
          <p:cNvSpPr txBox="1"/>
          <p:nvPr/>
        </p:nvSpPr>
        <p:spPr>
          <a:xfrm>
            <a:off x="7906186" y="3890692"/>
            <a:ext cx="2977116" cy="369332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d-ID" dirty="0"/>
              <a:t>Contoh:  belum terhubung</a:t>
            </a:r>
            <a:endParaRPr lang="en-ID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C0F9273-E926-3715-3532-8F3548659A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951" y="4394486"/>
            <a:ext cx="3210373" cy="52394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83B2C2F-C234-2332-A30D-BBE9F1B3CEF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9240" y="5141804"/>
            <a:ext cx="3181794" cy="457264"/>
          </a:xfrm>
          <a:prstGeom prst="rect">
            <a:avLst/>
          </a:prstGeom>
        </p:spPr>
      </p:pic>
      <p:sp>
        <p:nvSpPr>
          <p:cNvPr id="20" name="Callout: Line 19">
            <a:extLst>
              <a:ext uri="{FF2B5EF4-FFF2-40B4-BE49-F238E27FC236}">
                <a16:creationId xmlns:a16="http://schemas.microsoft.com/office/drawing/2014/main" id="{1E5BEAB6-AE66-352B-2BE3-D932FA56783A}"/>
              </a:ext>
            </a:extLst>
          </p:cNvPr>
          <p:cNvSpPr/>
          <p:nvPr/>
        </p:nvSpPr>
        <p:spPr>
          <a:xfrm>
            <a:off x="4511748" y="4617856"/>
            <a:ext cx="1690577" cy="523948"/>
          </a:xfrm>
          <a:prstGeom prst="borderCallout1">
            <a:avLst>
              <a:gd name="adj1" fmla="val 18750"/>
              <a:gd name="adj2" fmla="val -8333"/>
              <a:gd name="adj3" fmla="val 113641"/>
              <a:gd name="adj4" fmla="val -3887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err="1"/>
              <a:t>Remote</a:t>
            </a:r>
            <a:r>
              <a:rPr lang="id-ID" dirty="0"/>
              <a:t> </a:t>
            </a:r>
            <a:r>
              <a:rPr lang="id-ID" dirty="0" err="1"/>
              <a:t>Router</a:t>
            </a:r>
            <a:endParaRPr lang="en-ID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85A1EB9-2340-4F8B-1E37-ACF7B28561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04552" y="5288699"/>
            <a:ext cx="4925112" cy="1267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423171"/>
      </p:ext>
    </p:extLst>
  </p:cSld>
  <p:clrMapOvr>
    <a:masterClrMapping/>
  </p:clrMapOvr>
  <p:transition spd="slow" advClick="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3" grpId="2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80A25-7CE5-A76D-D200-4A1C452BB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651" y="386391"/>
            <a:ext cx="5502349" cy="761926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ID" dirty="0"/>
              <a:t>Manage SIM Inventory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488386-5FA0-4361-9D16-613267A4A4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652" y="1347049"/>
            <a:ext cx="3159642" cy="407323"/>
          </a:xfr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r>
              <a:rPr lang="id-ID" dirty="0" err="1"/>
              <a:t>Add</a:t>
            </a:r>
            <a:r>
              <a:rPr lang="id-ID" dirty="0"/>
              <a:t> SIM </a:t>
            </a:r>
            <a:r>
              <a:rPr lang="id-ID" dirty="0" err="1"/>
              <a:t>Contract</a:t>
            </a:r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ADADA3-A740-4985-B581-3D210BF9B6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9664" y="6205669"/>
            <a:ext cx="2025309" cy="786528"/>
          </a:xfrm>
          <a:prstGeom prst="rect">
            <a:avLst/>
          </a:prstGeom>
        </p:spPr>
      </p:pic>
      <p:pic>
        <p:nvPicPr>
          <p:cNvPr id="6" name="Picture 5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47D11208-3B24-C0AA-E52B-50B26FC25C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3408" y="1835948"/>
            <a:ext cx="3374073" cy="463566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97778BF-0E01-A005-7E16-1E23F2206467}"/>
              </a:ext>
            </a:extLst>
          </p:cNvPr>
          <p:cNvSpPr txBox="1"/>
          <p:nvPr/>
        </p:nvSpPr>
        <p:spPr>
          <a:xfrm>
            <a:off x="5039833" y="1754372"/>
            <a:ext cx="665598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id-ID" dirty="0"/>
              <a:t>Nama kontrak</a:t>
            </a:r>
          </a:p>
          <a:p>
            <a:pPr marL="342900" indent="-342900">
              <a:buFont typeface="+mj-lt"/>
              <a:buAutoNum type="arabicPeriod"/>
            </a:pPr>
            <a:r>
              <a:rPr lang="id-ID" dirty="0"/>
              <a:t>Nomor kontrak</a:t>
            </a:r>
          </a:p>
          <a:p>
            <a:pPr marL="342900" indent="-342900">
              <a:buFont typeface="+mj-lt"/>
              <a:buAutoNum type="arabicPeriod"/>
            </a:pPr>
            <a:r>
              <a:rPr lang="id-ID" dirty="0"/>
              <a:t>Negara</a:t>
            </a:r>
          </a:p>
          <a:p>
            <a:pPr marL="342900" indent="-342900">
              <a:buFont typeface="+mj-lt"/>
              <a:buAutoNum type="arabicPeriod"/>
            </a:pPr>
            <a:r>
              <a:rPr lang="id-ID" dirty="0"/>
              <a:t>Data </a:t>
            </a:r>
            <a:r>
              <a:rPr lang="id-ID" dirty="0" err="1"/>
              <a:t>roaming</a:t>
            </a:r>
            <a:r>
              <a:rPr lang="id-ID" dirty="0"/>
              <a:t> di </a:t>
            </a:r>
            <a:r>
              <a:rPr lang="id-ID" dirty="0" err="1"/>
              <a:t>enable</a:t>
            </a:r>
            <a:r>
              <a:rPr lang="id-ID" dirty="0"/>
              <a:t>-kan </a:t>
            </a:r>
            <a:r>
              <a:rPr lang="id-ID"/>
              <a:t>sesuai negara</a:t>
            </a:r>
            <a:endParaRPr lang="id-ID" dirty="0"/>
          </a:p>
          <a:p>
            <a:pPr marL="342900" indent="-342900">
              <a:buFont typeface="+mj-lt"/>
              <a:buAutoNum type="arabicPeriod"/>
            </a:pPr>
            <a:r>
              <a:rPr lang="id-ID" dirty="0"/>
              <a:t>Penagihan</a:t>
            </a:r>
          </a:p>
          <a:p>
            <a:pPr marL="342900" indent="-342900">
              <a:buFont typeface="+mj-lt"/>
              <a:buAutoNum type="arabicPeriod"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3095474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80A25-7CE5-A76D-D200-4A1C452BB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651" y="386391"/>
            <a:ext cx="6009168" cy="761926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ID" dirty="0"/>
              <a:t>Create Distribution Rules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488386-5FA0-4361-9D16-613267A4A4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652" y="1347049"/>
            <a:ext cx="3159642" cy="407323"/>
          </a:xfr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77500" lnSpcReduction="20000"/>
          </a:bodyPr>
          <a:lstStyle/>
          <a:p>
            <a:r>
              <a:rPr lang="id-ID" dirty="0" err="1"/>
              <a:t>Add</a:t>
            </a:r>
            <a:r>
              <a:rPr lang="id-ID" dirty="0"/>
              <a:t> </a:t>
            </a:r>
            <a:r>
              <a:rPr lang="id-ID" dirty="0" err="1"/>
              <a:t>Distribution</a:t>
            </a:r>
            <a:r>
              <a:rPr lang="id-ID" dirty="0"/>
              <a:t> </a:t>
            </a:r>
            <a:r>
              <a:rPr lang="id-ID" dirty="0" err="1"/>
              <a:t>Rules</a:t>
            </a:r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ADADA3-A740-4985-B581-3D210BF9B6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9664" y="6205669"/>
            <a:ext cx="2025309" cy="7865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4F45A3D-66CD-6CB4-7E6F-4E9DC7563E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651" y="1754372"/>
            <a:ext cx="4810796" cy="50584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C00B57A-F025-EB63-EB27-D27AC4DF52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1792" y="1754372"/>
            <a:ext cx="3391373" cy="4620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2421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80A25-7CE5-A76D-D200-4A1C452BB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651" y="293791"/>
            <a:ext cx="6009168" cy="761926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ID" dirty="0"/>
              <a:t>Create Distribution Rules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488386-5FA0-4361-9D16-613267A4A4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652" y="1242874"/>
            <a:ext cx="3159642" cy="407323"/>
          </a:xfr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70000" lnSpcReduction="20000"/>
          </a:bodyPr>
          <a:lstStyle/>
          <a:p>
            <a:r>
              <a:rPr lang="id-ID" dirty="0" err="1"/>
              <a:t>Distribution</a:t>
            </a:r>
            <a:r>
              <a:rPr lang="id-ID" dirty="0"/>
              <a:t> </a:t>
            </a:r>
            <a:r>
              <a:rPr lang="id-ID" dirty="0" err="1"/>
              <a:t>Rules</a:t>
            </a:r>
            <a:r>
              <a:rPr lang="id-ID" dirty="0"/>
              <a:t> </a:t>
            </a:r>
            <a:r>
              <a:rPr lang="id-ID" dirty="0" err="1"/>
              <a:t>added</a:t>
            </a:r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ADADA3-A740-4985-B581-3D210BF9B6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9664" y="6205669"/>
            <a:ext cx="2025309" cy="78652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9B9EFB7-E1DC-AD81-6F1A-6D9C73CE29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2819" y="3895799"/>
            <a:ext cx="5230172" cy="236061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BC0A6D6B-AE13-CB02-F47F-1C715FE26022}"/>
              </a:ext>
            </a:extLst>
          </p:cNvPr>
          <p:cNvGrpSpPr/>
          <p:nvPr/>
        </p:nvGrpSpPr>
        <p:grpSpPr>
          <a:xfrm>
            <a:off x="359009" y="1756329"/>
            <a:ext cx="11745964" cy="2063328"/>
            <a:chOff x="359009" y="1756329"/>
            <a:chExt cx="11745964" cy="206332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10D9269-0975-36CB-BEF7-B9A5EBAD255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9009" y="1756329"/>
              <a:ext cx="11745964" cy="1991003"/>
            </a:xfrm>
            <a:prstGeom prst="rect">
              <a:avLst/>
            </a:prstGeom>
          </p:spPr>
        </p:pic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6E16E98C-6496-416B-F446-C6CEFD13E22A}"/>
                </a:ext>
              </a:extLst>
            </p:cNvPr>
            <p:cNvSpPr/>
            <p:nvPr/>
          </p:nvSpPr>
          <p:spPr>
            <a:xfrm>
              <a:off x="754912" y="3429000"/>
              <a:ext cx="1743739" cy="390657"/>
            </a:xfrm>
            <a:prstGeom prst="roundRect">
              <a:avLst/>
            </a:prstGeom>
            <a:noFill/>
            <a:ln>
              <a:solidFill>
                <a:schemeClr val="accent3">
                  <a:lumMod val="60000"/>
                  <a:lumOff val="40000"/>
                </a:schemeClr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09F565-05A1-85BB-6EFC-C1A7E73AA39A}"/>
              </a:ext>
            </a:extLst>
          </p:cNvPr>
          <p:cNvGrpSpPr/>
          <p:nvPr/>
        </p:nvGrpSpPr>
        <p:grpSpPr>
          <a:xfrm>
            <a:off x="4041870" y="3819657"/>
            <a:ext cx="2372056" cy="2781688"/>
            <a:chOff x="4041870" y="3819657"/>
            <a:chExt cx="2372056" cy="2781688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7252789-B700-3729-555A-ECB6E1F996F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041870" y="3819657"/>
              <a:ext cx="2372056" cy="2781688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A6F800C5-5988-2C4E-65BC-6527E3FE7065}"/>
                </a:ext>
              </a:extLst>
            </p:cNvPr>
            <p:cNvSpPr/>
            <p:nvPr/>
          </p:nvSpPr>
          <p:spPr>
            <a:xfrm>
              <a:off x="5667153" y="4816548"/>
              <a:ext cx="663684" cy="446567"/>
            </a:xfrm>
            <a:prstGeom prst="ellipse">
              <a:avLst/>
            </a:prstGeom>
            <a:noFill/>
            <a:ln>
              <a:solidFill>
                <a:schemeClr val="accent3">
                  <a:lumMod val="60000"/>
                  <a:lumOff val="40000"/>
                </a:schemeClr>
              </a:solidFill>
            </a:ln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19" name="Arrow: Left-Right 18">
            <a:extLst>
              <a:ext uri="{FF2B5EF4-FFF2-40B4-BE49-F238E27FC236}">
                <a16:creationId xmlns:a16="http://schemas.microsoft.com/office/drawing/2014/main" id="{1AAFB01E-89E4-C282-8872-ECAF4FAA8789}"/>
              </a:ext>
            </a:extLst>
          </p:cNvPr>
          <p:cNvSpPr/>
          <p:nvPr/>
        </p:nvSpPr>
        <p:spPr>
          <a:xfrm>
            <a:off x="8974875" y="4447944"/>
            <a:ext cx="2210576" cy="496196"/>
          </a:xfrm>
          <a:prstGeom prst="leftRightArrow">
            <a:avLst/>
          </a:prstGeom>
          <a:noFill/>
          <a:ln>
            <a:solidFill>
              <a:srgbClr val="FF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Sudah terpakai</a:t>
            </a:r>
            <a:endParaRPr lang="en-ID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9F98977-EA3E-C284-DDC1-51830BA5924E}"/>
              </a:ext>
            </a:extLst>
          </p:cNvPr>
          <p:cNvGrpSpPr/>
          <p:nvPr/>
        </p:nvGrpSpPr>
        <p:grpSpPr>
          <a:xfrm>
            <a:off x="336378" y="3885362"/>
            <a:ext cx="3057952" cy="2972215"/>
            <a:chOff x="336378" y="3885362"/>
            <a:chExt cx="3057952" cy="2972215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D56FF72-66B5-1D47-EBEC-0D359ACB0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36378" y="3885362"/>
              <a:ext cx="3057952" cy="2972215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0B8EF1C-E7D3-BA96-7FEA-4D3E270085E0}"/>
                </a:ext>
              </a:extLst>
            </p:cNvPr>
            <p:cNvSpPr txBox="1"/>
            <p:nvPr/>
          </p:nvSpPr>
          <p:spPr>
            <a:xfrm>
              <a:off x="1666738" y="4263278"/>
              <a:ext cx="1520457" cy="369332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id-ID" dirty="0"/>
                <a:t>Nama profil</a:t>
              </a:r>
              <a:endParaRPr lang="en-ID" dirty="0"/>
            </a:p>
          </p:txBody>
        </p:sp>
      </p:grpSp>
      <p:sp>
        <p:nvSpPr>
          <p:cNvPr id="22" name="Rectangle: Single Corner Snipped 21">
            <a:extLst>
              <a:ext uri="{FF2B5EF4-FFF2-40B4-BE49-F238E27FC236}">
                <a16:creationId xmlns:a16="http://schemas.microsoft.com/office/drawing/2014/main" id="{7065F663-B5EB-7471-BCC3-A31D3332B9A7}"/>
              </a:ext>
            </a:extLst>
          </p:cNvPr>
          <p:cNvSpPr/>
          <p:nvPr/>
        </p:nvSpPr>
        <p:spPr>
          <a:xfrm>
            <a:off x="5816009" y="1988288"/>
            <a:ext cx="2488019" cy="361507"/>
          </a:xfrm>
          <a:prstGeom prst="snip1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err="1"/>
              <a:t>List</a:t>
            </a:r>
            <a:r>
              <a:rPr lang="id-ID" dirty="0"/>
              <a:t> </a:t>
            </a:r>
            <a:r>
              <a:rPr lang="id-ID" dirty="0" err="1"/>
              <a:t>rules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5634793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80A25-7CE5-A76D-D200-4A1C452BB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651" y="293791"/>
            <a:ext cx="6009168" cy="761926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ID" dirty="0"/>
              <a:t>Configure Subscriptions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488386-5FA0-4361-9D16-613267A4A4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652" y="1242874"/>
            <a:ext cx="3159642" cy="407323"/>
          </a:xfr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r>
              <a:rPr lang="id-ID" dirty="0" err="1"/>
              <a:t>Add</a:t>
            </a:r>
            <a:r>
              <a:rPr lang="id-ID" dirty="0"/>
              <a:t> </a:t>
            </a:r>
            <a:r>
              <a:rPr lang="id-ID" dirty="0" err="1"/>
              <a:t>Subscriptions</a:t>
            </a:r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ADADA3-A740-4985-B581-3D210BF9B6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9664" y="6205669"/>
            <a:ext cx="2025309" cy="7865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E0005AF-FC4F-82F2-4DD1-40AED60C1B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9608" y="0"/>
            <a:ext cx="2958199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DF7AE99-1A50-1D61-B7C6-511B5A665A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345" y="4812461"/>
            <a:ext cx="6244104" cy="16903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3DE7DAE-EBAA-2C0D-336B-BF78CA3D9667}"/>
              </a:ext>
            </a:extLst>
          </p:cNvPr>
          <p:cNvGrpSpPr/>
          <p:nvPr/>
        </p:nvGrpSpPr>
        <p:grpSpPr>
          <a:xfrm>
            <a:off x="593651" y="1794822"/>
            <a:ext cx="6258798" cy="2781688"/>
            <a:chOff x="593651" y="1794822"/>
            <a:chExt cx="6258798" cy="2781688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09E02BF-671B-8E9D-5A23-04E9BBD0C15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3651" y="1794822"/>
              <a:ext cx="6258798" cy="2781688"/>
            </a:xfrm>
            <a:prstGeom prst="rect">
              <a:avLst/>
            </a:prstGeom>
          </p:spPr>
        </p:pic>
        <p:sp>
          <p:nvSpPr>
            <p:cNvPr id="15" name="Hexagon 14">
              <a:extLst>
                <a:ext uri="{FF2B5EF4-FFF2-40B4-BE49-F238E27FC236}">
                  <a16:creationId xmlns:a16="http://schemas.microsoft.com/office/drawing/2014/main" id="{3AEF8408-4F09-5649-55FB-7B54E333218F}"/>
                </a:ext>
              </a:extLst>
            </p:cNvPr>
            <p:cNvSpPr/>
            <p:nvPr/>
          </p:nvSpPr>
          <p:spPr>
            <a:xfrm>
              <a:off x="1233377" y="3429000"/>
              <a:ext cx="1254642" cy="409353"/>
            </a:xfrm>
            <a:prstGeom prst="hexagon">
              <a:avLst/>
            </a:prstGeom>
            <a:noFill/>
            <a:ln>
              <a:solidFill>
                <a:schemeClr val="accent3">
                  <a:lumMod val="60000"/>
                  <a:lumOff val="40000"/>
                </a:schemeClr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A4C0B05D-66A8-EF22-AC81-21A719D9CA4C}"/>
              </a:ext>
            </a:extLst>
          </p:cNvPr>
          <p:cNvSpPr txBox="1"/>
          <p:nvPr/>
        </p:nvSpPr>
        <p:spPr>
          <a:xfrm rot="16200000">
            <a:off x="9539556" y="1779560"/>
            <a:ext cx="3286588" cy="830997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d-ID" sz="4800" dirty="0"/>
              <a:t>IF DONE ?</a:t>
            </a:r>
            <a:endParaRPr lang="en-ID" sz="4800" dirty="0"/>
          </a:p>
        </p:txBody>
      </p:sp>
      <p:sp>
        <p:nvSpPr>
          <p:cNvPr id="18" name="Arrow: Down 1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DC43BE8E-2432-C4EC-B898-B8FFF7F64B0D}"/>
              </a:ext>
            </a:extLst>
          </p:cNvPr>
          <p:cNvSpPr/>
          <p:nvPr/>
        </p:nvSpPr>
        <p:spPr>
          <a:xfrm>
            <a:off x="11092318" y="4327451"/>
            <a:ext cx="506031" cy="1254642"/>
          </a:xfrm>
          <a:prstGeom prst="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562251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F02DC5-FE6A-9416-2F56-5AFD74435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5807149" cy="1059638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ID" dirty="0"/>
              <a:t>Add Remote Device</a:t>
            </a:r>
            <a:r>
              <a:rPr lang="id-ID" dirty="0"/>
              <a:t> ...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312175-5A9E-FFC6-339D-D1A32CC2C1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989" y="1424764"/>
            <a:ext cx="7859233" cy="598598"/>
          </a:xfrm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r>
              <a:rPr lang="id-ID" dirty="0" err="1">
                <a:hlinkMouseOver r:id="" action="ppaction://noaction" highlightClick="1"/>
              </a:rPr>
              <a:t>Virtualisasi</a:t>
            </a:r>
            <a:r>
              <a:rPr lang="id-ID" dirty="0">
                <a:hlinkMouseOver r:id="" action="ppaction://noaction" highlightClick="1"/>
              </a:rPr>
              <a:t> </a:t>
            </a:r>
            <a:r>
              <a:rPr lang="id-ID" dirty="0" err="1">
                <a:hlinkMouseOver r:id="" action="ppaction://noaction" highlightClick="1"/>
              </a:rPr>
              <a:t>SimCard</a:t>
            </a:r>
            <a:r>
              <a:rPr lang="id-ID" dirty="0">
                <a:hlinkMouseOver r:id="" action="ppaction://noaction" highlightClick="1"/>
              </a:rPr>
              <a:t> ke </a:t>
            </a:r>
            <a:r>
              <a:rPr lang="id-ID" dirty="0" err="1">
                <a:hlinkMouseOver r:id="" action="ppaction://noaction" highlightClick="1"/>
              </a:rPr>
              <a:t>Remote</a:t>
            </a:r>
            <a:r>
              <a:rPr lang="id-ID" dirty="0">
                <a:hlinkMouseOver r:id="" action="ppaction://noaction" highlightClick="1"/>
              </a:rPr>
              <a:t> </a:t>
            </a:r>
            <a:r>
              <a:rPr lang="id-ID" dirty="0" err="1">
                <a:hlinkMouseOver r:id="" action="ppaction://noaction" highlightClick="1"/>
              </a:rPr>
              <a:t>Cellular</a:t>
            </a:r>
            <a:r>
              <a:rPr lang="id-ID" dirty="0">
                <a:hlinkMouseOver r:id="" action="ppaction://noaction" highlightClick="1"/>
              </a:rPr>
              <a:t> </a:t>
            </a:r>
            <a:r>
              <a:rPr lang="id-ID" dirty="0" err="1">
                <a:hlinkMouseOver r:id="" action="ppaction://noaction" highlightClick="1"/>
              </a:rPr>
              <a:t>Router</a:t>
            </a:r>
            <a:endParaRPr lang="en-ID" dirty="0">
              <a:hlinkMouseOver r:id="" action="ppaction://noaction" highlightClick="1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3407E0-B7D1-B7CA-9760-899DF801F6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9664" y="6205669"/>
            <a:ext cx="2025309" cy="786528"/>
          </a:xfrm>
          <a:prstGeom prst="rect">
            <a:avLst/>
          </a:prstGeom>
        </p:spPr>
      </p:pic>
      <p:sp>
        <p:nvSpPr>
          <p:cNvPr id="5" name="Isosceles Triangle 4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436DA99F-735E-0C2A-CA9F-7E03CC92EB6D}"/>
              </a:ext>
            </a:extLst>
          </p:cNvPr>
          <p:cNvSpPr/>
          <p:nvPr/>
        </p:nvSpPr>
        <p:spPr>
          <a:xfrm>
            <a:off x="7432158" y="365126"/>
            <a:ext cx="1020726" cy="1059638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4800" dirty="0">
                <a:solidFill>
                  <a:srgbClr val="FF0000"/>
                </a:solidFill>
                <a:highlight>
                  <a:srgbClr val="FFFF00"/>
                </a:highlight>
              </a:rPr>
              <a:t>!</a:t>
            </a:r>
            <a:endParaRPr lang="en-ID" sz="480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72D73F0-959A-15C2-487E-DE142421E6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9888" y="1973911"/>
            <a:ext cx="7365367" cy="42317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4E6BBE5-B808-7982-92C0-A8975B99B4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277" y="5094658"/>
            <a:ext cx="8221222" cy="1505160"/>
          </a:xfrm>
          <a:prstGeom prst="rect">
            <a:avLst/>
          </a:prstGeom>
        </p:spPr>
      </p:pic>
      <p:sp>
        <p:nvSpPr>
          <p:cNvPr id="10" name="Arrow: Down 9">
            <a:extLst>
              <a:ext uri="{FF2B5EF4-FFF2-40B4-BE49-F238E27FC236}">
                <a16:creationId xmlns:a16="http://schemas.microsoft.com/office/drawing/2014/main" id="{1B111601-7647-D227-F8B0-9FF97491BD6E}"/>
              </a:ext>
            </a:extLst>
          </p:cNvPr>
          <p:cNvSpPr/>
          <p:nvPr/>
        </p:nvSpPr>
        <p:spPr>
          <a:xfrm>
            <a:off x="1807535" y="3317358"/>
            <a:ext cx="839972" cy="1505160"/>
          </a:xfrm>
          <a:prstGeom prst="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406430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C3D40-325A-6A56-75A6-807060706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733260" cy="772559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id-ID" dirty="0" err="1"/>
              <a:t>Subscription</a:t>
            </a:r>
            <a:r>
              <a:rPr lang="id-ID" dirty="0"/>
              <a:t> </a:t>
            </a:r>
            <a:r>
              <a:rPr lang="id-ID" dirty="0" err="1"/>
              <a:t>Added</a:t>
            </a:r>
            <a:endParaRPr lang="en-ID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D4CB34D-CA88-513A-B083-0BBD3BF479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2144" y="1234516"/>
            <a:ext cx="6973273" cy="2981741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519F8C9-962C-67D0-C27F-E0F93D8759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0542" y="-5316"/>
            <a:ext cx="54743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9051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21B8A6C-FA9E-1F04-8AE6-099EF6C5F6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1463" y="4719339"/>
            <a:ext cx="7430537" cy="20291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653244B-D797-979A-6F57-ADDBCCC99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316" y="179931"/>
            <a:ext cx="10515600" cy="94268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id-ID" dirty="0" err="1"/>
              <a:t>Remote</a:t>
            </a:r>
            <a:r>
              <a:rPr lang="id-ID" dirty="0"/>
              <a:t> </a:t>
            </a:r>
            <a:r>
              <a:rPr lang="id-ID" dirty="0" err="1"/>
              <a:t>Router</a:t>
            </a:r>
            <a:r>
              <a:rPr lang="id-ID" dirty="0"/>
              <a:t> </a:t>
            </a:r>
            <a:r>
              <a:rPr lang="id-ID" dirty="0" err="1"/>
              <a:t>Cellular</a:t>
            </a:r>
            <a:r>
              <a:rPr lang="id-ID" dirty="0"/>
              <a:t> </a:t>
            </a:r>
            <a:r>
              <a:rPr lang="id-ID" dirty="0" err="1"/>
              <a:t>Profile</a:t>
            </a:r>
            <a:endParaRPr lang="en-ID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9F7F667-2216-2CAD-B9A6-D669B839B5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641431" y="1277992"/>
            <a:ext cx="10515600" cy="3176413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6" name="Picture 5" descr="Balance 20X + FlexiModule">
            <a:extLst>
              <a:ext uri="{FF2B5EF4-FFF2-40B4-BE49-F238E27FC236}">
                <a16:creationId xmlns:a16="http://schemas.microsoft.com/office/drawing/2014/main" id="{FC7FD501-8493-8FF3-0066-106A05FF05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73917" y="4609786"/>
            <a:ext cx="7421011" cy="2248214"/>
          </a:xfrm>
          <a:prstGeom prst="rect">
            <a:avLst/>
          </a:prstGeom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B4829E87-B3F3-8343-BDD6-30B4F354944A}"/>
              </a:ext>
            </a:extLst>
          </p:cNvPr>
          <p:cNvSpPr/>
          <p:nvPr/>
        </p:nvSpPr>
        <p:spPr>
          <a:xfrm>
            <a:off x="1296365" y="5509549"/>
            <a:ext cx="2974693" cy="995423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err="1"/>
              <a:t>Balance</a:t>
            </a:r>
            <a:r>
              <a:rPr lang="id-ID" dirty="0"/>
              <a:t> 20X *</a:t>
            </a:r>
            <a:endParaRPr lang="en-ID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5864B1-CA69-4AB1-BD4B-72C9972937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064" y="6307387"/>
            <a:ext cx="3258005" cy="36200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8C38AD4-4093-C36C-93A8-9469FA83B69C}"/>
              </a:ext>
            </a:extLst>
          </p:cNvPr>
          <p:cNvSpPr txBox="1"/>
          <p:nvPr/>
        </p:nvSpPr>
        <p:spPr>
          <a:xfrm>
            <a:off x="9271591" y="2498651"/>
            <a:ext cx="1480325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dirty="0"/>
              <a:t>UBR </a:t>
            </a:r>
            <a:r>
              <a:rPr lang="id-ID" dirty="0" err="1"/>
              <a:t>peplink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31528894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3244B-D797-979A-6F57-ADDBCCC99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F4A1C5-F674-E7EE-296C-0EB7D616CF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557305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3244B-D797-979A-6F57-ADDBCCC99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F4A1C5-F674-E7EE-296C-0EB7D616CF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91818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FF3952-46D8-ACE4-FC1F-4223E8AF43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548640"/>
            <a:ext cx="3600860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FusionSIM</a:t>
            </a:r>
          </a:p>
        </p:txBody>
      </p:sp>
      <p:sp>
        <p:nvSpPr>
          <p:cNvPr id="23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10">
            <a:extLst>
              <a:ext uri="{FF2B5EF4-FFF2-40B4-BE49-F238E27FC236}">
                <a16:creationId xmlns:a16="http://schemas.microsoft.com/office/drawing/2014/main" id="{B92686DE-EE4E-850B-3131-BA12E85C38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26418" y="372140"/>
            <a:ext cx="6224335" cy="5837273"/>
          </a:xfr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457200" indent="-228600" algn="l">
              <a:buFont typeface="Arial" panose="020B0604020202020204" pitchFamily="34" charset="0"/>
              <a:buChar char="•"/>
            </a:pPr>
            <a:r>
              <a:rPr lang="en-US" sz="1900" dirty="0"/>
              <a:t>SIM INJECTOR</a:t>
            </a:r>
          </a:p>
          <a:p>
            <a:pPr marL="914400" lvl="1" indent="-228600" algn="l">
              <a:buFont typeface="Arial" panose="020B0604020202020204" pitchFamily="34" charset="0"/>
              <a:buChar char="•"/>
            </a:pPr>
            <a:r>
              <a:rPr lang="en-US" sz="1900" dirty="0"/>
              <a:t>Unit </a:t>
            </a:r>
            <a:r>
              <a:rPr lang="en-US" sz="1900" dirty="0" err="1"/>
              <a:t>ini</a:t>
            </a:r>
            <a:r>
              <a:rPr lang="en-US" sz="1900" dirty="0"/>
              <a:t> </a:t>
            </a:r>
            <a:r>
              <a:rPr lang="en-US" sz="1900" dirty="0" err="1"/>
              <a:t>merupakan</a:t>
            </a:r>
            <a:r>
              <a:rPr lang="en-US" sz="1900" dirty="0"/>
              <a:t> SIM bank, sangat ideal </a:t>
            </a:r>
            <a:r>
              <a:rPr lang="en-US" sz="1900" dirty="0" err="1"/>
              <a:t>untuk</a:t>
            </a:r>
            <a:r>
              <a:rPr lang="en-US" sz="1900" dirty="0"/>
              <a:t> </a:t>
            </a:r>
            <a:r>
              <a:rPr lang="en-US" sz="1900" dirty="0" err="1"/>
              <a:t>untuk</a:t>
            </a:r>
            <a:r>
              <a:rPr lang="en-US" sz="1900" dirty="0"/>
              <a:t> </a:t>
            </a:r>
            <a:r>
              <a:rPr lang="en-US" sz="1900" dirty="0" err="1"/>
              <a:t>penggunaan</a:t>
            </a:r>
            <a:r>
              <a:rPr lang="en-US" sz="1900" dirty="0"/>
              <a:t> </a:t>
            </a:r>
            <a:r>
              <a:rPr lang="en-US" sz="1900" dirty="0" err="1"/>
              <a:t>seperti</a:t>
            </a:r>
            <a:r>
              <a:rPr lang="en-US" sz="1900" dirty="0"/>
              <a:t> di </a:t>
            </a:r>
            <a:r>
              <a:rPr lang="en-US" sz="1900" dirty="0" err="1"/>
              <a:t>kapal</a:t>
            </a:r>
            <a:endParaRPr lang="en-US" sz="1900" dirty="0"/>
          </a:p>
          <a:p>
            <a:pPr marL="457200" indent="-228600" algn="l">
              <a:buFont typeface="Arial" panose="020B0604020202020204" pitchFamily="34" charset="0"/>
              <a:buChar char="•"/>
            </a:pPr>
            <a:r>
              <a:rPr lang="en-US" sz="1900" dirty="0"/>
              <a:t>INJEKTOR ROUTER</a:t>
            </a:r>
            <a:r>
              <a:rPr lang="id-ID" sz="1900" dirty="0"/>
              <a:t> (</a:t>
            </a:r>
            <a:r>
              <a:rPr lang="id-ID" sz="1900" dirty="0" err="1"/>
              <a:t>Fusion</a:t>
            </a:r>
            <a:r>
              <a:rPr lang="id-ID" sz="1900" dirty="0"/>
              <a:t> SIM </a:t>
            </a:r>
            <a:r>
              <a:rPr lang="id-ID" sz="1900" dirty="0" err="1"/>
              <a:t>superstation</a:t>
            </a:r>
            <a:r>
              <a:rPr lang="id-ID" sz="1900" dirty="0"/>
              <a:t>)</a:t>
            </a:r>
            <a:endParaRPr lang="en-US" sz="1900" dirty="0"/>
          </a:p>
          <a:p>
            <a:pPr marL="914400" lvl="1" indent="-228600" algn="l">
              <a:buFont typeface="Arial" panose="020B0604020202020204" pitchFamily="34" charset="0"/>
              <a:buChar char="•"/>
            </a:pPr>
            <a:r>
              <a:rPr lang="en-US" sz="1900" dirty="0"/>
              <a:t>Sim Bank</a:t>
            </a:r>
            <a:r>
              <a:rPr lang="id-ID" sz="1900" dirty="0"/>
              <a:t> </a:t>
            </a:r>
            <a:r>
              <a:rPr lang="id-ID" sz="1900" dirty="0" err="1"/>
              <a:t>FusionSIM</a:t>
            </a:r>
            <a:r>
              <a:rPr lang="en-US" sz="1900" dirty="0"/>
              <a:t>, multi operator, multi sim</a:t>
            </a:r>
          </a:p>
          <a:p>
            <a:pPr marL="457200" indent="-228600" algn="l">
              <a:buFont typeface="Arial" panose="020B0604020202020204" pitchFamily="34" charset="0"/>
              <a:buChar char="•"/>
            </a:pPr>
            <a:r>
              <a:rPr lang="en-US" sz="1900" dirty="0"/>
              <a:t>FSC</a:t>
            </a:r>
          </a:p>
          <a:p>
            <a:pPr marL="914400" lvl="1" indent="-228600" algn="l">
              <a:buFont typeface="Arial" panose="020B0604020202020204" pitchFamily="34" charset="0"/>
              <a:buChar char="•"/>
            </a:pPr>
            <a:r>
              <a:rPr lang="en-US" sz="1900" dirty="0" err="1"/>
              <a:t>Sistim</a:t>
            </a:r>
            <a:r>
              <a:rPr lang="en-US" sz="1900" dirty="0"/>
              <a:t> </a:t>
            </a:r>
            <a:r>
              <a:rPr lang="id-ID" sz="1900" dirty="0"/>
              <a:t>‘C</a:t>
            </a:r>
            <a:r>
              <a:rPr lang="en-US" sz="1900" dirty="0"/>
              <a:t>loud’</a:t>
            </a:r>
            <a:r>
              <a:rPr lang="id-ID" sz="1900" dirty="0"/>
              <a:t> mengacu </a:t>
            </a:r>
            <a:r>
              <a:rPr lang="en-US" sz="1900" dirty="0"/>
              <a:t>login InControl2, </a:t>
            </a:r>
            <a:r>
              <a:rPr lang="id-ID" sz="1900" dirty="0" err="1"/>
              <a:t>url</a:t>
            </a:r>
            <a:r>
              <a:rPr lang="en-US" sz="1900" dirty="0"/>
              <a:t> https://fsc.peplink.com/ </a:t>
            </a:r>
            <a:r>
              <a:rPr lang="en-US" sz="1900" dirty="0" err="1"/>
              <a:t>otomatis</a:t>
            </a:r>
            <a:r>
              <a:rPr lang="en-US" sz="1900" dirty="0"/>
              <a:t> </a:t>
            </a:r>
            <a:r>
              <a:rPr lang="en-US" sz="1900" dirty="0" err="1"/>
              <a:t>akan</a:t>
            </a:r>
            <a:r>
              <a:rPr lang="en-US" sz="1900" dirty="0"/>
              <a:t> </a:t>
            </a:r>
            <a:r>
              <a:rPr lang="id-ID" sz="1900" dirty="0"/>
              <a:t>sinkron dengan</a:t>
            </a:r>
            <a:r>
              <a:rPr lang="en-US" sz="1900" dirty="0"/>
              <a:t> ID IC2</a:t>
            </a:r>
          </a:p>
          <a:p>
            <a:pPr marL="457200" indent="-228600" algn="l">
              <a:buFont typeface="Arial" panose="020B0604020202020204" pitchFamily="34" charset="0"/>
              <a:buChar char="•"/>
            </a:pPr>
            <a:r>
              <a:rPr lang="en-US" sz="1900" dirty="0"/>
              <a:t>IP PUBLIC</a:t>
            </a:r>
          </a:p>
          <a:p>
            <a:pPr marL="914400" lvl="1" indent="-228600" algn="l">
              <a:buFont typeface="Arial" panose="020B0604020202020204" pitchFamily="34" charset="0"/>
              <a:buChar char="•"/>
            </a:pPr>
            <a:r>
              <a:rPr lang="en-US" sz="1900" dirty="0" err="1"/>
              <a:t>Istilah</a:t>
            </a:r>
            <a:r>
              <a:rPr lang="en-US" sz="1900" dirty="0"/>
              <a:t> lain </a:t>
            </a:r>
            <a:r>
              <a:rPr lang="en-US" sz="1900" dirty="0" err="1"/>
              <a:t>untuk</a:t>
            </a:r>
            <a:r>
              <a:rPr lang="en-US" sz="1900" dirty="0"/>
              <a:t> IP </a:t>
            </a:r>
            <a:r>
              <a:rPr lang="id-ID" sz="1900" dirty="0"/>
              <a:t>terdaftar</a:t>
            </a:r>
            <a:r>
              <a:rPr lang="en-US" sz="1900" dirty="0"/>
              <a:t> di Internet</a:t>
            </a:r>
          </a:p>
          <a:p>
            <a:pPr marL="457200" indent="-228600" algn="l">
              <a:buFont typeface="Arial" panose="020B0604020202020204" pitchFamily="34" charset="0"/>
              <a:buChar char="•"/>
            </a:pPr>
            <a:r>
              <a:rPr lang="en-US" sz="1900" dirty="0" err="1"/>
              <a:t>Akses</a:t>
            </a:r>
            <a:r>
              <a:rPr lang="en-US" sz="1900" dirty="0"/>
              <a:t> internet </a:t>
            </a:r>
          </a:p>
          <a:p>
            <a:pPr marL="914400" lvl="1" indent="-228600" algn="l">
              <a:buFont typeface="Arial" panose="020B0604020202020204" pitchFamily="34" charset="0"/>
              <a:buChar char="•"/>
            </a:pPr>
            <a:r>
              <a:rPr lang="id-ID" sz="1900" dirty="0"/>
              <a:t>Utama</a:t>
            </a:r>
            <a:r>
              <a:rPr lang="en-US" sz="1900" dirty="0"/>
              <a:t>, Low </a:t>
            </a:r>
            <a:r>
              <a:rPr lang="en-US" sz="1900" dirty="0" err="1"/>
              <a:t>Bandwith</a:t>
            </a:r>
            <a:r>
              <a:rPr lang="en-US" sz="1900" dirty="0"/>
              <a:t> yang </a:t>
            </a:r>
            <a:r>
              <a:rPr lang="en-US" sz="1900" dirty="0" err="1"/>
              <a:t>stabil</a:t>
            </a:r>
            <a:r>
              <a:rPr lang="en-US" sz="1900" dirty="0"/>
              <a:t> di Remote Site ( </a:t>
            </a:r>
            <a:r>
              <a:rPr lang="en-US" sz="1900" dirty="0" err="1"/>
              <a:t>untuk</a:t>
            </a:r>
            <a:r>
              <a:rPr lang="en-US" sz="1900" dirty="0"/>
              <a:t> </a:t>
            </a:r>
            <a:r>
              <a:rPr lang="en-US" sz="1900" dirty="0" err="1"/>
              <a:t>keperluan</a:t>
            </a:r>
            <a:r>
              <a:rPr lang="en-US" sz="1900" dirty="0"/>
              <a:t> </a:t>
            </a:r>
            <a:r>
              <a:rPr lang="en-US" sz="1900" dirty="0" err="1"/>
              <a:t>alokasi</a:t>
            </a:r>
            <a:r>
              <a:rPr lang="en-US" sz="1900" dirty="0"/>
              <a:t> </a:t>
            </a:r>
            <a:r>
              <a:rPr lang="en-US" sz="1900" dirty="0" err="1"/>
              <a:t>FusionSIM</a:t>
            </a:r>
            <a:r>
              <a:rPr lang="en-US" sz="1900" dirty="0"/>
              <a:t> Hub ) </a:t>
            </a:r>
            <a:r>
              <a:rPr lang="en-US" sz="1900" dirty="0" err="1"/>
              <a:t>setelah</a:t>
            </a:r>
            <a:r>
              <a:rPr lang="en-US" sz="1900" dirty="0"/>
              <a:t> </a:t>
            </a:r>
            <a:r>
              <a:rPr lang="en-US" sz="1900" dirty="0" err="1"/>
              <a:t>menggunakan</a:t>
            </a:r>
            <a:r>
              <a:rPr lang="en-US" sz="1900" dirty="0"/>
              <a:t> </a:t>
            </a:r>
            <a:r>
              <a:rPr lang="en-US" sz="1900" dirty="0" err="1"/>
              <a:t>FusionSIM</a:t>
            </a:r>
            <a:r>
              <a:rPr lang="en-US" sz="1900" dirty="0"/>
              <a:t> </a:t>
            </a:r>
            <a:r>
              <a:rPr lang="en-US" sz="1900" dirty="0" err="1"/>
              <a:t>akan</a:t>
            </a:r>
            <a:r>
              <a:rPr lang="en-US" sz="1900" dirty="0"/>
              <a:t> </a:t>
            </a:r>
            <a:r>
              <a:rPr lang="id-ID" sz="1900" dirty="0"/>
              <a:t>sebagai </a:t>
            </a:r>
            <a:r>
              <a:rPr lang="id-ID" sz="1900" dirty="0" err="1"/>
              <a:t>backup</a:t>
            </a:r>
            <a:r>
              <a:rPr lang="en-US" sz="1900" dirty="0"/>
              <a:t>, </a:t>
            </a:r>
            <a:r>
              <a:rPr lang="id-ID" sz="1900" dirty="0"/>
              <a:t>koneksi internet </a:t>
            </a:r>
            <a:r>
              <a:rPr lang="en-US" sz="1900" dirty="0" err="1"/>
              <a:t>diperlukan</a:t>
            </a:r>
            <a:r>
              <a:rPr lang="en-US" sz="1900" dirty="0"/>
              <a:t> </a:t>
            </a:r>
            <a:r>
              <a:rPr lang="en-US" sz="1900" dirty="0" err="1"/>
              <a:t>untuk</a:t>
            </a:r>
            <a:r>
              <a:rPr lang="en-US" sz="1900" dirty="0"/>
              <a:t> </a:t>
            </a:r>
            <a:r>
              <a:rPr lang="id-ID" sz="1900" dirty="0" err="1"/>
              <a:t>virtualisasi</a:t>
            </a:r>
            <a:r>
              <a:rPr lang="en-US" sz="1900" dirty="0"/>
              <a:t> </a:t>
            </a:r>
            <a:r>
              <a:rPr lang="en-US" sz="1900" dirty="0" err="1"/>
              <a:t>SimCard</a:t>
            </a:r>
            <a:r>
              <a:rPr lang="en-US" sz="1900" dirty="0"/>
              <a:t>/operator </a:t>
            </a:r>
            <a:r>
              <a:rPr lang="en-US" sz="1900" dirty="0" err="1"/>
              <a:t>sesuai</a:t>
            </a:r>
            <a:r>
              <a:rPr lang="en-US" sz="1900" dirty="0"/>
              <a:t> </a:t>
            </a:r>
            <a:r>
              <a:rPr lang="en-US" sz="1900" dirty="0" err="1"/>
              <a:t>keadaan</a:t>
            </a:r>
            <a:endParaRPr lang="en-US" sz="1900" dirty="0"/>
          </a:p>
          <a:p>
            <a:pPr marL="457200" indent="-228600" algn="l">
              <a:buFont typeface="Arial" panose="020B0604020202020204" pitchFamily="34" charset="0"/>
              <a:buChar char="•"/>
            </a:pPr>
            <a:endParaRPr lang="en-US" sz="19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B1D20A5-E06C-3F22-2EC1-E3F3198150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229" y="5946456"/>
            <a:ext cx="2109771" cy="819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144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571A3E7-4E61-CF06-EE90-CC85D2416A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794" y="5724367"/>
            <a:ext cx="11183911" cy="11336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7BC43CB-65FA-C291-93D7-4CE76559C8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794" y="90873"/>
            <a:ext cx="4258269" cy="3372321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1E90430-2211-BE9D-287C-3A2BE938FE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4687746" y="0"/>
            <a:ext cx="3264061" cy="6926388"/>
          </a:xfrm>
        </p:spPr>
      </p:pic>
    </p:spTree>
    <p:extLst>
      <p:ext uri="{BB962C8B-B14F-4D97-AF65-F5344CB8AC3E}">
        <p14:creationId xmlns:p14="http://schemas.microsoft.com/office/powerpoint/2010/main" val="1034291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4C10CBC8-7837-4750-8EE9-B4C3D50488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9014793-11D4-4A17-9261-1A2E683AD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104482" y="-5104482"/>
            <a:ext cx="1983037" cy="12192001"/>
          </a:xfrm>
          <a:custGeom>
            <a:avLst/>
            <a:gdLst>
              <a:gd name="connsiteX0" fmla="*/ 0 w 1983037"/>
              <a:gd name="connsiteY0" fmla="*/ 0 h 12192001"/>
              <a:gd name="connsiteX1" fmla="*/ 0 w 1983037"/>
              <a:gd name="connsiteY1" fmla="*/ 12192001 h 12192001"/>
              <a:gd name="connsiteX2" fmla="*/ 1945626 w 1983037"/>
              <a:gd name="connsiteY2" fmla="*/ 12192001 h 12192001"/>
              <a:gd name="connsiteX3" fmla="*/ 1914883 w 1983037"/>
              <a:gd name="connsiteY3" fmla="*/ 11926947 h 12192001"/>
              <a:gd name="connsiteX4" fmla="*/ 1887405 w 1983037"/>
              <a:gd name="connsiteY4" fmla="*/ 10882179 h 12192001"/>
              <a:gd name="connsiteX5" fmla="*/ 1955094 w 1983037"/>
              <a:gd name="connsiteY5" fmla="*/ 9717835 h 12192001"/>
              <a:gd name="connsiteX6" fmla="*/ 1955094 w 1983037"/>
              <a:gd name="connsiteY6" fmla="*/ 9338013 h 12192001"/>
              <a:gd name="connsiteX7" fmla="*/ 1947423 w 1983037"/>
              <a:gd name="connsiteY7" fmla="*/ 8936699 h 12192001"/>
              <a:gd name="connsiteX8" fmla="*/ 1949002 w 1983037"/>
              <a:gd name="connsiteY8" fmla="*/ 7709920 h 12192001"/>
              <a:gd name="connsiteX9" fmla="*/ 1930276 w 1983037"/>
              <a:gd name="connsiteY9" fmla="*/ 6277504 h 12192001"/>
              <a:gd name="connsiteX10" fmla="*/ 1954643 w 1983037"/>
              <a:gd name="connsiteY10" fmla="*/ 5307481 h 12192001"/>
              <a:gd name="connsiteX11" fmla="*/ 1944941 w 1983037"/>
              <a:gd name="connsiteY11" fmla="*/ 4949831 h 12192001"/>
              <a:gd name="connsiteX12" fmla="*/ 1961187 w 1983037"/>
              <a:gd name="connsiteY12" fmla="*/ 4137481 h 12192001"/>
              <a:gd name="connsiteX13" fmla="*/ 1964118 w 1983037"/>
              <a:gd name="connsiteY13" fmla="*/ 3194148 h 12192001"/>
              <a:gd name="connsiteX14" fmla="*/ 1914708 w 1983037"/>
              <a:gd name="connsiteY14" fmla="*/ 1979808 h 12192001"/>
              <a:gd name="connsiteX15" fmla="*/ 1949679 w 1983037"/>
              <a:gd name="connsiteY15" fmla="*/ 1443897 h 12192001"/>
              <a:gd name="connsiteX16" fmla="*/ 1942685 w 1983037"/>
              <a:gd name="connsiteY16" fmla="*/ 749860 h 12192001"/>
              <a:gd name="connsiteX17" fmla="*/ 1933706 w 1983037"/>
              <a:gd name="connsiteY17" fmla="*/ 168558 h 12192001"/>
              <a:gd name="connsiteX18" fmla="*/ 1950785 w 1983037"/>
              <a:gd name="connsiteY18" fmla="*/ 0 h 12192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983037" h="12192001">
                <a:moveTo>
                  <a:pt x="0" y="0"/>
                </a:moveTo>
                <a:lnTo>
                  <a:pt x="0" y="12192001"/>
                </a:lnTo>
                <a:lnTo>
                  <a:pt x="1945626" y="12192001"/>
                </a:lnTo>
                <a:lnTo>
                  <a:pt x="1914883" y="11926947"/>
                </a:lnTo>
                <a:cubicBezTo>
                  <a:pt x="1884529" y="11579709"/>
                  <a:pt x="1881652" y="11231009"/>
                  <a:pt x="1887405" y="10882179"/>
                </a:cubicBezTo>
                <a:cubicBezTo>
                  <a:pt x="1893725" y="10493309"/>
                  <a:pt x="1911547" y="10104667"/>
                  <a:pt x="1955094" y="9717835"/>
                </a:cubicBezTo>
                <a:cubicBezTo>
                  <a:pt x="1966715" y="9591491"/>
                  <a:pt x="1966715" y="9464357"/>
                  <a:pt x="1955094" y="9338013"/>
                </a:cubicBezTo>
                <a:cubicBezTo>
                  <a:pt x="1945663" y="9204453"/>
                  <a:pt x="1943091" y="9070511"/>
                  <a:pt x="1947423" y="8936699"/>
                </a:cubicBezTo>
                <a:cubicBezTo>
                  <a:pt x="1960283" y="8527701"/>
                  <a:pt x="1930726" y="8118470"/>
                  <a:pt x="1949002" y="7709920"/>
                </a:cubicBezTo>
                <a:cubicBezTo>
                  <a:pt x="1970436" y="7231918"/>
                  <a:pt x="1945393" y="6755049"/>
                  <a:pt x="1930276" y="6277504"/>
                </a:cubicBezTo>
                <a:cubicBezTo>
                  <a:pt x="1920123" y="5954014"/>
                  <a:pt x="1913803" y="5630292"/>
                  <a:pt x="1954643" y="5307481"/>
                </a:cubicBezTo>
                <a:cubicBezTo>
                  <a:pt x="1969761" y="5188718"/>
                  <a:pt x="1956899" y="5068596"/>
                  <a:pt x="1944941" y="4949831"/>
                </a:cubicBezTo>
                <a:cubicBezTo>
                  <a:pt x="1917866" y="4678139"/>
                  <a:pt x="1932758" y="4407584"/>
                  <a:pt x="1961187" y="4137481"/>
                </a:cubicBezTo>
                <a:cubicBezTo>
                  <a:pt x="1994579" y="3823035"/>
                  <a:pt x="1984877" y="3508818"/>
                  <a:pt x="1964118" y="3194148"/>
                </a:cubicBezTo>
                <a:cubicBezTo>
                  <a:pt x="1937270" y="2789895"/>
                  <a:pt x="1903424" y="2387003"/>
                  <a:pt x="1914708" y="1979808"/>
                </a:cubicBezTo>
                <a:cubicBezTo>
                  <a:pt x="1919446" y="1800868"/>
                  <a:pt x="1935466" y="1622384"/>
                  <a:pt x="1949679" y="1443897"/>
                </a:cubicBezTo>
                <a:cubicBezTo>
                  <a:pt x="1964278" y="1212701"/>
                  <a:pt x="1961931" y="980722"/>
                  <a:pt x="1942685" y="749860"/>
                </a:cubicBezTo>
                <a:cubicBezTo>
                  <a:pt x="1929825" y="555933"/>
                  <a:pt x="1921533" y="362007"/>
                  <a:pt x="1933706" y="168558"/>
                </a:cubicBezTo>
                <a:lnTo>
                  <a:pt x="1950785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FF3952-46D8-ACE4-FC1F-4223E8AF43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54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Istilah dan Definisi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DC1C05-6B2D-7A70-7515-B9ACAB926ADF}"/>
              </a:ext>
            </a:extLst>
          </p:cNvPr>
          <p:cNvSpPr>
            <a:spLocks/>
          </p:cNvSpPr>
          <p:nvPr/>
        </p:nvSpPr>
        <p:spPr>
          <a:xfrm>
            <a:off x="1464023" y="2348161"/>
            <a:ext cx="2971764" cy="36901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>
            <a:normAutofit/>
          </a:bodyPr>
          <a:lstStyle/>
          <a:p>
            <a:pPr defTabSz="850392">
              <a:spcAft>
                <a:spcPts val="600"/>
              </a:spcAft>
            </a:pPr>
            <a:r>
              <a:rPr lang="en-ID" sz="1674" kern="1200" err="1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hlinkClick r:id="" action="ppaction://noaction" highlightClick="1"/>
                <a:hlinkMouseOver r:id="" action="ppaction://noaction" highlightClick="1"/>
              </a:rPr>
              <a:t>FusionSIM</a:t>
            </a:r>
            <a:r>
              <a:rPr lang="en-ID" sz="1674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hlinkClick r:id="" action="ppaction://noaction" highlightClick="1"/>
                <a:hlinkMouseOver r:id="" action="ppaction://noaction" highlightClick="1"/>
              </a:rPr>
              <a:t> technology</a:t>
            </a:r>
            <a:endParaRPr lang="en-ID">
              <a:hlinkClick r:id="" action="ppaction://noaction" highlightClick="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  <a:hlinkMouseOver r:id="" action="ppaction://noaction" highlightClick="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MouseOver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F11BB70-138F-DA2E-EFD8-5F1DBE011B39}"/>
              </a:ext>
            </a:extLst>
          </p:cNvPr>
          <p:cNvSpPr txBox="1">
            <a:spLocks/>
          </p:cNvSpPr>
          <p:nvPr/>
        </p:nvSpPr>
        <p:spPr>
          <a:xfrm>
            <a:off x="1464023" y="2843584"/>
            <a:ext cx="2971764" cy="36901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50392">
              <a:spcBef>
                <a:spcPts val="930"/>
              </a:spcBef>
            </a:pPr>
            <a:r>
              <a:rPr lang="en-ID" sz="1674" kern="1200" err="1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rPr>
              <a:t>FusionSIM</a:t>
            </a:r>
            <a:r>
              <a:rPr lang="en-ID" sz="1674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rPr>
              <a:t> Platform</a:t>
            </a:r>
            <a:endParaRPr lang="en-ID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41FA047D-11DC-F75F-DE01-45EC4E6E514C}"/>
              </a:ext>
            </a:extLst>
          </p:cNvPr>
          <p:cNvSpPr txBox="1">
            <a:spLocks/>
          </p:cNvSpPr>
          <p:nvPr/>
        </p:nvSpPr>
        <p:spPr>
          <a:xfrm>
            <a:off x="1400586" y="3418297"/>
            <a:ext cx="3384387" cy="36901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50392">
              <a:spcBef>
                <a:spcPts val="930"/>
              </a:spcBef>
            </a:pPr>
            <a:r>
              <a:rPr lang="en-ID" sz="1700" kern="1200" dirty="0" err="1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rPr>
              <a:t>FusionSIM</a:t>
            </a:r>
            <a:r>
              <a:rPr lang="en-ID" sz="1700" kern="120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rPr>
              <a:t> Device (</a:t>
            </a:r>
            <a:r>
              <a:rPr lang="id-ID" sz="1700" kern="1200" dirty="0" err="1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rPr>
              <a:t>Injektor</a:t>
            </a:r>
            <a:r>
              <a:rPr lang="id-ID" sz="1700" kern="120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id-ID" sz="1700" kern="1200" dirty="0" err="1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rPr>
              <a:t>Router</a:t>
            </a:r>
            <a:r>
              <a:rPr lang="en-ID" sz="1700" kern="120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rPr>
              <a:t>)</a:t>
            </a:r>
            <a:endParaRPr lang="en-ID" sz="1700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E427AB26-E928-0F22-738B-55D406C159CB}"/>
              </a:ext>
            </a:extLst>
          </p:cNvPr>
          <p:cNvSpPr txBox="1">
            <a:spLocks/>
          </p:cNvSpPr>
          <p:nvPr/>
        </p:nvSpPr>
        <p:spPr>
          <a:xfrm>
            <a:off x="1275476" y="4035887"/>
            <a:ext cx="3384388" cy="36901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50392">
              <a:spcBef>
                <a:spcPts val="930"/>
              </a:spcBef>
            </a:pPr>
            <a:r>
              <a:rPr lang="en-ID" sz="1700" kern="1200" err="1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rPr>
              <a:t>FusionSIM</a:t>
            </a:r>
            <a:r>
              <a:rPr lang="en-ID" sz="17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rPr>
              <a:t> Controller (Controller)</a:t>
            </a:r>
            <a:endParaRPr lang="en-ID" sz="170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1198932A-67B6-0B9B-89FE-ACE5F7FE021A}"/>
              </a:ext>
            </a:extLst>
          </p:cNvPr>
          <p:cNvSpPr txBox="1">
            <a:spLocks/>
          </p:cNvSpPr>
          <p:nvPr/>
        </p:nvSpPr>
        <p:spPr>
          <a:xfrm>
            <a:off x="6031266" y="5201517"/>
            <a:ext cx="5175449" cy="97544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2008" defTabSz="850392">
              <a:lnSpc>
                <a:spcPct val="107000"/>
              </a:lnSpc>
              <a:spcBef>
                <a:spcPts val="0"/>
              </a:spcBef>
            </a:pPr>
            <a:r>
              <a:rPr lang="en-ID" sz="1488" kern="100" dirty="0" err="1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rPr>
              <a:t>FusionSIM</a:t>
            </a:r>
            <a:r>
              <a:rPr lang="en-ID" sz="1488" kern="10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rPr>
              <a:t> platforms for MSP</a:t>
            </a:r>
          </a:p>
          <a:p>
            <a:pPr marL="62008" defTabSz="850392">
              <a:lnSpc>
                <a:spcPct val="107000"/>
              </a:lnSpc>
              <a:spcBef>
                <a:spcPts val="0"/>
              </a:spcBef>
            </a:pPr>
            <a:r>
              <a:rPr lang="en-ID" sz="1488" kern="10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rPr>
              <a:t>- </a:t>
            </a:r>
            <a:r>
              <a:rPr lang="en-ID" sz="1488" kern="100" dirty="0" err="1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rPr>
              <a:t>SpeedFusion</a:t>
            </a:r>
            <a:r>
              <a:rPr lang="en-ID" sz="1488" kern="10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rPr>
              <a:t> Cloud SIM Node</a:t>
            </a:r>
          </a:p>
          <a:p>
            <a:pPr defTabSz="850392">
              <a:spcBef>
                <a:spcPts val="930"/>
              </a:spcBef>
            </a:pPr>
            <a:r>
              <a:rPr lang="en-ID" sz="1488" kern="120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rPr>
              <a:t>(SFC SIM Node)</a:t>
            </a:r>
            <a:endParaRPr lang="en-ID" sz="2800" dirty="0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D0DC1C05-6B2D-7A70-7515-B9ACAB926ADF}"/>
              </a:ext>
            </a:extLst>
          </p:cNvPr>
          <p:cNvSpPr txBox="1">
            <a:spLocks/>
          </p:cNvSpPr>
          <p:nvPr/>
        </p:nvSpPr>
        <p:spPr>
          <a:xfrm>
            <a:off x="5729267" y="2348161"/>
            <a:ext cx="5045886" cy="36901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50392">
              <a:spcBef>
                <a:spcPts val="930"/>
              </a:spcBef>
            </a:pPr>
            <a:r>
              <a:rPr lang="en-ID" sz="1674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rPr>
              <a:t>Enterprise infrastructure with FusionSIM technology</a:t>
            </a:r>
            <a:endParaRPr lang="en-ID"/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DF11BB70-138F-DA2E-EFD8-5F1DBE011B39}"/>
              </a:ext>
            </a:extLst>
          </p:cNvPr>
          <p:cNvSpPr txBox="1">
            <a:spLocks/>
          </p:cNvSpPr>
          <p:nvPr/>
        </p:nvSpPr>
        <p:spPr>
          <a:xfrm>
            <a:off x="5729268" y="2843584"/>
            <a:ext cx="2971764" cy="36901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50392">
              <a:spcBef>
                <a:spcPts val="930"/>
              </a:spcBef>
            </a:pPr>
            <a:r>
              <a:rPr lang="en-ID" sz="1674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rPr>
              <a:t>SIM inventory / SIM pool</a:t>
            </a:r>
            <a:endParaRPr lang="en-ID"/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41FA047D-11DC-F75F-DE01-45EC4E6E514C}"/>
              </a:ext>
            </a:extLst>
          </p:cNvPr>
          <p:cNvSpPr txBox="1">
            <a:spLocks/>
          </p:cNvSpPr>
          <p:nvPr/>
        </p:nvSpPr>
        <p:spPr>
          <a:xfrm>
            <a:off x="5665831" y="3418297"/>
            <a:ext cx="2971764" cy="36901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50392">
              <a:spcBef>
                <a:spcPts val="930"/>
              </a:spcBef>
            </a:pPr>
            <a:r>
              <a:rPr lang="en-ID" sz="1674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rPr>
              <a:t>SIM Injector</a:t>
            </a:r>
            <a:endParaRPr lang="en-ID"/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1198932A-67B6-0B9B-89FE-ACE5F7FE021A}"/>
              </a:ext>
            </a:extLst>
          </p:cNvPr>
          <p:cNvSpPr txBox="1">
            <a:spLocks/>
          </p:cNvSpPr>
          <p:nvPr/>
        </p:nvSpPr>
        <p:spPr>
          <a:xfrm>
            <a:off x="5729267" y="3940159"/>
            <a:ext cx="2699434" cy="42180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2008" defTabSz="85039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en-ID" sz="1674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rPr>
              <a:t>Lighter connection</a:t>
            </a:r>
            <a:endParaRPr lang="en-ID" sz="280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BB43D791-5E83-F4FA-6A21-6F2239023FE6}"/>
              </a:ext>
            </a:extLst>
          </p:cNvPr>
          <p:cNvSpPr txBox="1">
            <a:spLocks/>
          </p:cNvSpPr>
          <p:nvPr/>
        </p:nvSpPr>
        <p:spPr>
          <a:xfrm>
            <a:off x="5729267" y="4409069"/>
            <a:ext cx="2699434" cy="42180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2008" defTabSz="85039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en-ID" sz="1674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rPr>
              <a:t>Lighter SIM</a:t>
            </a:r>
            <a:endParaRPr lang="en-ID" sz="280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E427AB26-E928-0F22-738B-55D406C159CB}"/>
              </a:ext>
            </a:extLst>
          </p:cNvPr>
          <p:cNvSpPr txBox="1">
            <a:spLocks/>
          </p:cNvSpPr>
          <p:nvPr/>
        </p:nvSpPr>
        <p:spPr>
          <a:xfrm>
            <a:off x="2184339" y="4695585"/>
            <a:ext cx="1531131" cy="36901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50392">
              <a:spcBef>
                <a:spcPts val="930"/>
              </a:spcBef>
            </a:pPr>
            <a:r>
              <a:rPr lang="en-ID" sz="1674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rPr>
              <a:t>Injection</a:t>
            </a:r>
            <a:endParaRPr lang="en-ID" sz="360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FCE0FFE-DF6C-0678-1CDD-68DC8165E4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91" y="5893503"/>
            <a:ext cx="2511770" cy="97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3864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10" grpId="0" animBg="1"/>
      <p:bldP spid="11" grpId="0" animBg="1"/>
      <p:bldP spid="13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6F950-F136-AD45-AABD-5C466990C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8826"/>
            <a:ext cx="2436628" cy="730028"/>
          </a:xfr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r>
              <a:rPr lang="en-ID" sz="1800" dirty="0" err="1">
                <a:solidFill>
                  <a:srgbClr val="000000"/>
                </a:solidFill>
                <a:effectLst/>
                <a:latin typeface="Aharoni" panose="020F0502020204030204" pitchFamily="2" charset="-79"/>
                <a:ea typeface="Arial" panose="020B0604020202020204" pitchFamily="34" charset="0"/>
                <a:cs typeface="Aharoni" panose="020F0502020204030204" pitchFamily="2" charset="-79"/>
              </a:rPr>
              <a:t>Teknologi</a:t>
            </a:r>
            <a:r>
              <a:rPr lang="en-ID" sz="1800" dirty="0">
                <a:solidFill>
                  <a:srgbClr val="000000"/>
                </a:solidFill>
                <a:effectLst/>
                <a:latin typeface="Aharoni" panose="020F0502020204030204" pitchFamily="2" charset="-79"/>
                <a:ea typeface="Arial" panose="020B0604020202020204" pitchFamily="34" charset="0"/>
                <a:cs typeface="Aharoni" panose="020F0502020204030204" pitchFamily="2" charset="-79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haroni" panose="020F0502020204030204" pitchFamily="2" charset="-79"/>
                <a:ea typeface="Arial" panose="020B0604020202020204" pitchFamily="34" charset="0"/>
                <a:cs typeface="Aharoni" panose="020F0502020204030204" pitchFamily="2" charset="-79"/>
              </a:rPr>
              <a:t>FusionSIM</a:t>
            </a:r>
            <a:endParaRPr lang="en-ID" dirty="0">
              <a:latin typeface="Aharoni" panose="020F0502020204030204" pitchFamily="2" charset="-79"/>
              <a:cs typeface="Aharoni" panose="020F0502020204030204" pitchFamily="2" charset="-79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9146DD-1FD3-6FF8-5FB4-3B63B79AC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5158" y="1048854"/>
            <a:ext cx="10515600" cy="981370"/>
          </a:xfr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Teknologi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yang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dikembangkan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Peplink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yang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memungkinkan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manajemen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SIM virtual dan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jarak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jauh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.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Untuk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menerapkan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teknologi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ini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,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pelanggan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memerlukan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komponen-komponen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ini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: </a:t>
            </a:r>
            <a:r>
              <a:rPr lang="en-ID" sz="1800" b="1" i="1" u="sng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Platform </a:t>
            </a:r>
            <a:r>
              <a:rPr lang="en-ID" sz="1800" b="1" i="1" u="sng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FusionSIM</a:t>
            </a:r>
            <a:r>
              <a:rPr lang="en-ID" sz="1800" b="1" i="1" u="sng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, </a:t>
            </a:r>
            <a:r>
              <a:rPr lang="en-ID" sz="1800" b="1" i="1" u="sng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Pengontrol</a:t>
            </a:r>
            <a:r>
              <a:rPr lang="en-ID" sz="1800" b="1" i="1" u="sng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b="1" i="1" u="sng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FusionSIM</a:t>
            </a:r>
            <a:r>
              <a:rPr lang="en-ID" sz="1800" b="1" i="1" u="sng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, dan </a:t>
            </a:r>
            <a:r>
              <a:rPr lang="en-ID" sz="1800" b="1" i="1" u="sng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Perangkat</a:t>
            </a:r>
            <a:r>
              <a:rPr lang="en-ID" sz="1800" b="1" i="1" u="sng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b="1" i="1" u="sng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FusionSIM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.</a:t>
            </a:r>
            <a:endParaRPr lang="en-ID" dirty="0">
              <a:latin typeface="Abadi" panose="020B0604020104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5B8B74C-7835-02A9-EF8E-39F0CE5E76D9}"/>
              </a:ext>
            </a:extLst>
          </p:cNvPr>
          <p:cNvSpPr txBox="1">
            <a:spLocks/>
          </p:cNvSpPr>
          <p:nvPr/>
        </p:nvSpPr>
        <p:spPr>
          <a:xfrm>
            <a:off x="838200" y="2169124"/>
            <a:ext cx="2436628" cy="51782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 sz="1800" dirty="0" err="1">
                <a:solidFill>
                  <a:srgbClr val="000000"/>
                </a:solidFill>
                <a:effectLst/>
                <a:latin typeface="Aharoni" panose="020F0502020204030204" pitchFamily="2" charset="-79"/>
                <a:ea typeface="Arial" panose="020B0604020202020204" pitchFamily="34" charset="0"/>
                <a:cs typeface="Aharoni" panose="020F0502020204030204" pitchFamily="2" charset="-79"/>
              </a:rPr>
              <a:t>FusionSIM</a:t>
            </a:r>
            <a:r>
              <a:rPr lang="en-ID" sz="1800" dirty="0">
                <a:solidFill>
                  <a:srgbClr val="000000"/>
                </a:solidFill>
                <a:effectLst/>
                <a:latin typeface="Aharoni" panose="020F0502020204030204" pitchFamily="2" charset="-79"/>
                <a:ea typeface="Arial" panose="020B0604020202020204" pitchFamily="34" charset="0"/>
                <a:cs typeface="Aharoni" panose="020F0502020204030204" pitchFamily="2" charset="-79"/>
              </a:rPr>
              <a:t> Platform</a:t>
            </a:r>
            <a:endParaRPr lang="en-ID" dirty="0">
              <a:latin typeface="Aharoni" panose="020F0502020204030204" pitchFamily="2" charset="-79"/>
              <a:cs typeface="Aharoni" panose="020F0502020204030204" pitchFamily="2" charset="-79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A9D3AC5-E3A8-1C52-EC6A-0322E4B11B3C}"/>
              </a:ext>
            </a:extLst>
          </p:cNvPr>
          <p:cNvSpPr txBox="1">
            <a:spLocks/>
          </p:cNvSpPr>
          <p:nvPr/>
        </p:nvSpPr>
        <p:spPr>
          <a:xfrm>
            <a:off x="955158" y="2700670"/>
            <a:ext cx="10515600" cy="875044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Platform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FusionSIM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adalah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tempat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b="1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beberapa</a:t>
            </a:r>
            <a:r>
              <a:rPr lang="en-ID" sz="1800" b="1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SIM </a:t>
            </a:r>
            <a:r>
              <a:rPr lang="en-ID" sz="1800" b="1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fisik</a:t>
            </a:r>
            <a:r>
              <a:rPr lang="en-ID" sz="1800" b="1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b="1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disimpan</a:t>
            </a:r>
            <a:r>
              <a:rPr lang="en-ID" sz="1800" b="1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. SIM </a:t>
            </a:r>
            <a:r>
              <a:rPr lang="en-ID" sz="1800" b="1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fisik</a:t>
            </a:r>
            <a:r>
              <a:rPr lang="en-ID" sz="1800" b="1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yang </a:t>
            </a:r>
            <a:r>
              <a:rPr lang="en-ID" sz="1800" b="1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disimpan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kemudian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b="1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dapat</a:t>
            </a:r>
            <a:r>
              <a:rPr lang="en-ID" sz="1800" b="1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b="1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disuntikkan</a:t>
            </a:r>
            <a:r>
              <a:rPr lang="en-ID" sz="1800" b="1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b="1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secara</a:t>
            </a:r>
            <a:r>
              <a:rPr lang="en-ID" sz="1800" b="1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virtual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atau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jarak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jauh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ke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Perangkat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FusionSIM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b="1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dalam</a:t>
            </a:r>
            <a:r>
              <a:rPr lang="en-ID" sz="1800" b="1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b="1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organisasi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pengguna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.</a:t>
            </a:r>
            <a:endParaRPr lang="en-ID" dirty="0">
              <a:latin typeface="Abadi" panose="020B0604020104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6CEDFC6-1625-2C16-A8AB-2B12E8BC934E}"/>
              </a:ext>
            </a:extLst>
          </p:cNvPr>
          <p:cNvSpPr txBox="1">
            <a:spLocks/>
          </p:cNvSpPr>
          <p:nvPr/>
        </p:nvSpPr>
        <p:spPr>
          <a:xfrm>
            <a:off x="955157" y="3788366"/>
            <a:ext cx="3269601" cy="51782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 sz="1800" dirty="0" err="1">
                <a:solidFill>
                  <a:srgbClr val="000000"/>
                </a:solidFill>
                <a:effectLst/>
                <a:latin typeface="Aharoni" panose="020F0502020204030204" pitchFamily="2" charset="-79"/>
                <a:ea typeface="Arial" panose="020B0604020202020204" pitchFamily="34" charset="0"/>
                <a:cs typeface="Aharoni" panose="020F0502020204030204" pitchFamily="2" charset="-79"/>
              </a:rPr>
              <a:t>Perangkat</a:t>
            </a:r>
            <a:r>
              <a:rPr lang="en-ID" sz="1800" dirty="0">
                <a:solidFill>
                  <a:srgbClr val="000000"/>
                </a:solidFill>
                <a:effectLst/>
                <a:latin typeface="Aharoni" panose="020F0502020204030204" pitchFamily="2" charset="-79"/>
                <a:ea typeface="Arial" panose="020B0604020202020204" pitchFamily="34" charset="0"/>
                <a:cs typeface="Aharoni" panose="020F0502020204030204" pitchFamily="2" charset="-79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haroni" panose="020F0502020204030204" pitchFamily="2" charset="-79"/>
                <a:ea typeface="Arial" panose="020B0604020202020204" pitchFamily="34" charset="0"/>
                <a:cs typeface="Aharoni" panose="020F0502020204030204" pitchFamily="2" charset="-79"/>
              </a:rPr>
              <a:t>FusionSIM</a:t>
            </a:r>
            <a:r>
              <a:rPr lang="en-ID" sz="1800" dirty="0">
                <a:solidFill>
                  <a:srgbClr val="000000"/>
                </a:solidFill>
                <a:effectLst/>
                <a:latin typeface="Aharoni" panose="020F0502020204030204" pitchFamily="2" charset="-79"/>
                <a:ea typeface="Arial" panose="020B0604020202020204" pitchFamily="34" charset="0"/>
                <a:cs typeface="Aharoni" panose="020F0502020204030204" pitchFamily="2" charset="-79"/>
              </a:rPr>
              <a:t> (</a:t>
            </a:r>
            <a:r>
              <a:rPr lang="en-ID" sz="1800" dirty="0" err="1">
                <a:solidFill>
                  <a:srgbClr val="000000"/>
                </a:solidFill>
                <a:effectLst/>
                <a:latin typeface="Aharoni" panose="020F0502020204030204" pitchFamily="2" charset="-79"/>
                <a:ea typeface="Arial" panose="020B0604020202020204" pitchFamily="34" charset="0"/>
                <a:cs typeface="Aharoni" panose="020F0502020204030204" pitchFamily="2" charset="-79"/>
              </a:rPr>
              <a:t>Perangkat</a:t>
            </a:r>
            <a:r>
              <a:rPr lang="en-ID" sz="1800" dirty="0">
                <a:solidFill>
                  <a:srgbClr val="000000"/>
                </a:solidFill>
                <a:effectLst/>
                <a:latin typeface="Aharoni" panose="020F0502020204030204" pitchFamily="2" charset="-79"/>
                <a:ea typeface="Arial" panose="020B0604020202020204" pitchFamily="34" charset="0"/>
                <a:cs typeface="Aharoni" panose="020F0502020204030204" pitchFamily="2" charset="-79"/>
              </a:rPr>
              <a:t> FS)</a:t>
            </a:r>
            <a:endParaRPr lang="en-ID" dirty="0">
              <a:latin typeface="Aharoni" panose="020F0502020204030204" pitchFamily="2" charset="-79"/>
              <a:cs typeface="Aharoni" panose="020F0502020204030204" pitchFamily="2" charset="-79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1E1AF64-A9DF-D7C3-2C75-A62562E65C0B}"/>
              </a:ext>
            </a:extLst>
          </p:cNvPr>
          <p:cNvSpPr txBox="1">
            <a:spLocks/>
          </p:cNvSpPr>
          <p:nvPr/>
        </p:nvSpPr>
        <p:spPr>
          <a:xfrm>
            <a:off x="4215580" y="3786481"/>
            <a:ext cx="5211725" cy="51782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Router </a:t>
            </a:r>
            <a:r>
              <a:rPr lang="en-ID" sz="1800" b="1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Peplink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yang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mendukung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teknologi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b="1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FusionSIM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.</a:t>
            </a:r>
            <a:endParaRPr lang="en-ID" dirty="0">
              <a:latin typeface="Abadi" panose="020B0604020104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060F25-9B95-3850-30B6-D5570F8AE390}"/>
              </a:ext>
            </a:extLst>
          </p:cNvPr>
          <p:cNvSpPr txBox="1"/>
          <p:nvPr/>
        </p:nvSpPr>
        <p:spPr>
          <a:xfrm>
            <a:off x="955158" y="4662498"/>
            <a:ext cx="4311323" cy="369332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r>
              <a:rPr lang="en-ID" sz="1800" dirty="0" err="1">
                <a:solidFill>
                  <a:srgbClr val="000000"/>
                </a:solidFill>
                <a:effectLst/>
                <a:latin typeface="Aharoni" panose="020F0502020204030204" pitchFamily="2" charset="-79"/>
                <a:ea typeface="Arial" panose="020B0604020202020204" pitchFamily="34" charset="0"/>
                <a:cs typeface="Aharoni" panose="020F0502020204030204" pitchFamily="2" charset="-79"/>
              </a:rPr>
              <a:t>Pengontrol</a:t>
            </a:r>
            <a:r>
              <a:rPr lang="en-ID" sz="1800" dirty="0">
                <a:solidFill>
                  <a:srgbClr val="000000"/>
                </a:solidFill>
                <a:effectLst/>
                <a:latin typeface="Aharoni" panose="020F0502020204030204" pitchFamily="2" charset="-79"/>
                <a:ea typeface="Arial" panose="020B0604020202020204" pitchFamily="34" charset="0"/>
                <a:cs typeface="Aharoni" panose="020F0502020204030204" pitchFamily="2" charset="-79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haroni" panose="020F0502020204030204" pitchFamily="2" charset="-79"/>
                <a:ea typeface="Arial" panose="020B0604020202020204" pitchFamily="34" charset="0"/>
                <a:cs typeface="Aharoni" panose="020F0502020204030204" pitchFamily="2" charset="-79"/>
              </a:rPr>
              <a:t>FusionSIM</a:t>
            </a:r>
            <a:r>
              <a:rPr lang="en-ID" sz="1800" dirty="0">
                <a:solidFill>
                  <a:srgbClr val="000000"/>
                </a:solidFill>
                <a:effectLst/>
                <a:latin typeface="Aharoni" panose="020F0502020204030204" pitchFamily="2" charset="-79"/>
                <a:ea typeface="Arial" panose="020B0604020202020204" pitchFamily="34" charset="0"/>
                <a:cs typeface="Aharoni" panose="020F0502020204030204" pitchFamily="2" charset="-79"/>
              </a:rPr>
              <a:t> (</a:t>
            </a:r>
            <a:r>
              <a:rPr lang="en-ID" sz="1800" dirty="0" err="1">
                <a:solidFill>
                  <a:srgbClr val="000000"/>
                </a:solidFill>
                <a:effectLst/>
                <a:latin typeface="Aharoni" panose="020F0502020204030204" pitchFamily="2" charset="-79"/>
                <a:ea typeface="Arial" panose="020B0604020202020204" pitchFamily="34" charset="0"/>
                <a:cs typeface="Aharoni" panose="020F0502020204030204" pitchFamily="2" charset="-79"/>
              </a:rPr>
              <a:t>Pengontrol</a:t>
            </a:r>
            <a:r>
              <a:rPr lang="en-ID" sz="1800" dirty="0">
                <a:solidFill>
                  <a:srgbClr val="000000"/>
                </a:solidFill>
                <a:effectLst/>
                <a:latin typeface="Aharoni" panose="020F0502020204030204" pitchFamily="2" charset="-79"/>
                <a:ea typeface="Arial" panose="020B0604020202020204" pitchFamily="34" charset="0"/>
                <a:cs typeface="Aharoni" panose="020F0502020204030204" pitchFamily="2" charset="-79"/>
              </a:rPr>
              <a:t>)</a:t>
            </a:r>
            <a:endParaRPr lang="en-ID" dirty="0">
              <a:latin typeface="Aharoni" panose="020F0502020204030204" pitchFamily="2" charset="-79"/>
              <a:cs typeface="Aharoni" panose="020F0502020204030204" pitchFamily="2" charset="-79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BF809B-7CB7-8907-1BD0-0248FA8D604E}"/>
              </a:ext>
            </a:extLst>
          </p:cNvPr>
          <p:cNvSpPr txBox="1"/>
          <p:nvPr/>
        </p:nvSpPr>
        <p:spPr>
          <a:xfrm>
            <a:off x="5245663" y="4635819"/>
            <a:ext cx="6097772" cy="1754326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Perangkat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lunak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b="1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berbasis</a:t>
            </a:r>
            <a:r>
              <a:rPr lang="en-ID" sz="1800" b="1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cloud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, di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sinilah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admin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jaringan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dapat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menetapkan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prioritas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untuk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kartu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SIM yang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saat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ini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dimasukkan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ke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dalam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platform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FusionSIM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organisasi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dan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menetapkan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aturan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untuk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menentukan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bagaimana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SIM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tersebut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disuntikkan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dari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jarak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jauh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ke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Perangkat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FS. </a:t>
            </a:r>
            <a:r>
              <a:rPr lang="en-ID" sz="1800" b="1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Memerlukan</a:t>
            </a:r>
            <a:r>
              <a:rPr lang="en-ID" sz="1800" b="1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b="1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lisensi</a:t>
            </a:r>
            <a:r>
              <a:rPr lang="en-ID" sz="1800" b="1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</a:t>
            </a:r>
            <a:r>
              <a:rPr lang="en-ID" sz="1800" b="1" dirty="0" err="1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FusionSIM</a:t>
            </a:r>
            <a:r>
              <a:rPr lang="en-ID" sz="1800" b="1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Controller</a:t>
            </a:r>
            <a:r>
              <a:rPr lang="en-ID" sz="1800" dirty="0">
                <a:solidFill>
                  <a:srgbClr val="000000"/>
                </a:solidFill>
                <a:effectLst/>
                <a:latin typeface="Abadi" panose="020B0604020104020204" pitchFamily="34" charset="0"/>
                <a:ea typeface="Arial" panose="020B0604020202020204" pitchFamily="34" charset="0"/>
              </a:rPr>
              <a:t> yang valid.</a:t>
            </a:r>
            <a:endParaRPr lang="en-ID" dirty="0">
              <a:latin typeface="Abadi" panose="020B0604020104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99A82A25-6FDC-3C0E-C008-A96A7985F3D0}"/>
              </a:ext>
            </a:extLst>
          </p:cNvPr>
          <p:cNvSpPr txBox="1">
            <a:spLocks/>
          </p:cNvSpPr>
          <p:nvPr/>
        </p:nvSpPr>
        <p:spPr>
          <a:xfrm>
            <a:off x="3373178" y="73249"/>
            <a:ext cx="5445643" cy="640382"/>
          </a:xfrm>
          <a:prstGeom prst="rect">
            <a:avLst/>
          </a:prstGeom>
          <a:pattFill prst="smConfetti">
            <a:fgClr>
              <a:schemeClr val="accent1"/>
            </a:fgClr>
            <a:bgClr>
              <a:schemeClr val="bg1"/>
            </a:bgClr>
          </a:pattFill>
          <a:ln w="19050" cap="sq" cmpd="sng"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200" b="1"/>
              <a:t>Istilah dan Definisi </a:t>
            </a:r>
            <a:endParaRPr lang="en-ID" sz="52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BFA0D2-15CB-53D5-C90F-892B9F357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483" y="5940527"/>
            <a:ext cx="1879820" cy="730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499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9D418DC-F721-B05C-C41C-3A33A7D2A7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59128"/>
            <a:ext cx="2511770" cy="97544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80EA8C8-DE3D-6A0D-5D0D-4B80890B6EA3}"/>
              </a:ext>
            </a:extLst>
          </p:cNvPr>
          <p:cNvSpPr txBox="1"/>
          <p:nvPr/>
        </p:nvSpPr>
        <p:spPr>
          <a:xfrm>
            <a:off x="624069" y="258540"/>
            <a:ext cx="5471931" cy="672428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pPr marL="66675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ID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Platform </a:t>
            </a:r>
            <a:r>
              <a:rPr lang="en-ID" sz="1800" kern="1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FusionSIM</a:t>
            </a:r>
            <a:r>
              <a:rPr lang="en-ID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ID" sz="1800" kern="1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untuk</a:t>
            </a:r>
            <a:r>
              <a:rPr lang="en-ID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MSP</a:t>
            </a:r>
            <a:endParaRPr lang="en-ID" sz="2800" kern="100" dirty="0">
              <a:solidFill>
                <a:srgbClr val="00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66675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ID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- </a:t>
            </a:r>
            <a:r>
              <a:rPr lang="en-ID" sz="1800" kern="1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SpeedFusion</a:t>
            </a:r>
            <a:r>
              <a:rPr lang="en-ID" sz="18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Cloud SIM Node 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(SFC SIM Node)</a:t>
            </a:r>
            <a:endParaRPr lang="en-ID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E2DE75C-5B01-C41D-EC74-7420A34F08DC}"/>
              </a:ext>
            </a:extLst>
          </p:cNvPr>
          <p:cNvSpPr txBox="1"/>
          <p:nvPr/>
        </p:nvSpPr>
        <p:spPr>
          <a:xfrm>
            <a:off x="624069" y="3270923"/>
            <a:ext cx="6097772" cy="369332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Infrastruktur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perusahaan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dengan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teknologi</a:t>
            </a:r>
            <a:r>
              <a:rPr lang="en-ID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FusionSIM</a:t>
            </a:r>
            <a:endParaRPr lang="en-ID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7F467C7-C672-AC96-F399-A07CE59406DE}"/>
              </a:ext>
            </a:extLst>
          </p:cNvPr>
          <p:cNvSpPr txBox="1"/>
          <p:nvPr/>
        </p:nvSpPr>
        <p:spPr>
          <a:xfrm>
            <a:off x="764326" y="3765242"/>
            <a:ext cx="11002372" cy="257134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indent="0">
              <a:lnSpc>
                <a:spcPct val="101000"/>
              </a:lnSpc>
              <a:spcBef>
                <a:spcPts val="0"/>
              </a:spcBef>
              <a:spcAft>
                <a:spcPts val="80"/>
              </a:spcAft>
            </a:pPr>
            <a:r>
              <a:rPr lang="en-ID" sz="1400" dirty="0" err="1"/>
              <a:t>Teknologi</a:t>
            </a:r>
            <a:r>
              <a:rPr lang="en-ID" sz="1400" dirty="0"/>
              <a:t> </a:t>
            </a:r>
            <a:r>
              <a:rPr lang="en-ID" sz="1400" dirty="0" err="1"/>
              <a:t>FusionSIM</a:t>
            </a:r>
            <a:r>
              <a:rPr lang="en-ID" sz="1400" dirty="0"/>
              <a:t> juga </a:t>
            </a:r>
            <a:r>
              <a:rPr lang="en-ID" sz="1400" dirty="0" err="1"/>
              <a:t>tersedia</a:t>
            </a:r>
            <a:r>
              <a:rPr lang="en-ID" sz="1400" dirty="0"/>
              <a:t> </a:t>
            </a:r>
            <a:r>
              <a:rPr lang="en-ID" sz="1400" dirty="0" err="1"/>
              <a:t>untuk</a:t>
            </a:r>
            <a:r>
              <a:rPr lang="en-ID" sz="1400" dirty="0"/>
              <a:t> </a:t>
            </a:r>
            <a:r>
              <a:rPr lang="en-ID" sz="1400" dirty="0" err="1"/>
              <a:t>pengguna</a:t>
            </a:r>
            <a:r>
              <a:rPr lang="en-ID" sz="1400" dirty="0"/>
              <a:t> Enterprise. Perusahaan </a:t>
            </a:r>
            <a:r>
              <a:rPr lang="en-ID" sz="1400" dirty="0" err="1"/>
              <a:t>atau</a:t>
            </a:r>
            <a:r>
              <a:rPr lang="en-ID" sz="1400" dirty="0"/>
              <a:t> </a:t>
            </a:r>
            <a:r>
              <a:rPr lang="en-ID" sz="1400" dirty="0" err="1"/>
              <a:t>mitranya</a:t>
            </a:r>
            <a:r>
              <a:rPr lang="en-ID" sz="1400" dirty="0"/>
              <a:t> </a:t>
            </a:r>
            <a:r>
              <a:rPr lang="en-ID" sz="1400" dirty="0" err="1"/>
              <a:t>dapat</a:t>
            </a:r>
            <a:r>
              <a:rPr lang="en-ID" sz="1400" dirty="0"/>
              <a:t> </a:t>
            </a:r>
            <a:r>
              <a:rPr lang="en-ID" sz="1400" dirty="0" err="1"/>
              <a:t>membangun</a:t>
            </a:r>
            <a:r>
              <a:rPr lang="en-ID" sz="1400" dirty="0"/>
              <a:t> </a:t>
            </a:r>
            <a:r>
              <a:rPr lang="en-ID" sz="1400" dirty="0" err="1"/>
              <a:t>infrastruktur</a:t>
            </a:r>
            <a:r>
              <a:rPr lang="en-ID" sz="1400" dirty="0"/>
              <a:t> </a:t>
            </a:r>
            <a:r>
              <a:rPr lang="en-ID" sz="1400" dirty="0" err="1"/>
              <a:t>FusionSIM</a:t>
            </a:r>
            <a:r>
              <a:rPr lang="en-ID" sz="1400" dirty="0"/>
              <a:t> </a:t>
            </a:r>
            <a:r>
              <a:rPr lang="en-ID" sz="1400" dirty="0" err="1"/>
              <a:t>dengan</a:t>
            </a:r>
            <a:r>
              <a:rPr lang="en-ID" sz="1400" dirty="0"/>
              <a:t>:</a:t>
            </a:r>
          </a:p>
          <a:p>
            <a:pPr marL="0" marR="0" indent="0">
              <a:lnSpc>
                <a:spcPct val="101000"/>
              </a:lnSpc>
              <a:spcBef>
                <a:spcPts val="0"/>
              </a:spcBef>
              <a:spcAft>
                <a:spcPts val="80"/>
              </a:spcAft>
            </a:pPr>
            <a:r>
              <a:rPr lang="en-ID" sz="1400" dirty="0" err="1"/>
              <a:t>Injektor</a:t>
            </a:r>
            <a:r>
              <a:rPr lang="en-ID" sz="1400" dirty="0"/>
              <a:t> SIM Balance 380X </a:t>
            </a:r>
            <a:r>
              <a:rPr lang="en-ID" sz="1400" dirty="0" err="1"/>
              <a:t>atau</a:t>
            </a:r>
            <a:r>
              <a:rPr lang="en-ID" sz="1400" dirty="0"/>
              <a:t> SDX Pro</a:t>
            </a:r>
          </a:p>
          <a:p>
            <a:pPr marL="0" marR="0" indent="0">
              <a:lnSpc>
                <a:spcPct val="101000"/>
              </a:lnSpc>
              <a:spcBef>
                <a:spcPts val="0"/>
              </a:spcBef>
              <a:spcAft>
                <a:spcPts val="80"/>
              </a:spcAft>
            </a:pPr>
            <a:r>
              <a:rPr lang="en-ID" sz="1400" dirty="0"/>
              <a:t>(</a:t>
            </a:r>
            <a:r>
              <a:rPr lang="en-ID" sz="1400" dirty="0" err="1"/>
              <a:t>tersedia</a:t>
            </a:r>
            <a:r>
              <a:rPr lang="en-ID" sz="1400" dirty="0"/>
              <a:t> 8 slot </a:t>
            </a:r>
            <a:r>
              <a:rPr lang="en-ID" sz="1400" dirty="0" err="1"/>
              <a:t>atau</a:t>
            </a:r>
            <a:r>
              <a:rPr lang="en-ID" sz="1400" dirty="0"/>
              <a:t> 56 slot)</a:t>
            </a:r>
          </a:p>
          <a:p>
            <a:pPr marL="0" marR="0" indent="0">
              <a:lnSpc>
                <a:spcPct val="101000"/>
              </a:lnSpc>
              <a:spcBef>
                <a:spcPts val="0"/>
              </a:spcBef>
              <a:spcAft>
                <a:spcPts val="80"/>
              </a:spcAft>
            </a:pPr>
            <a:r>
              <a:rPr lang="en-ID" sz="1400" dirty="0" err="1"/>
              <a:t>Lisensi</a:t>
            </a:r>
            <a:r>
              <a:rPr lang="en-ID" sz="1400" dirty="0"/>
              <a:t> </a:t>
            </a:r>
            <a:r>
              <a:rPr lang="en-ID" sz="1400" dirty="0" err="1"/>
              <a:t>Pengontrol</a:t>
            </a:r>
            <a:r>
              <a:rPr lang="en-ID" sz="1400" dirty="0"/>
              <a:t> </a:t>
            </a:r>
            <a:r>
              <a:rPr lang="en-ID" sz="1400" dirty="0" err="1"/>
              <a:t>FusionSIM</a:t>
            </a:r>
            <a:r>
              <a:rPr lang="en-ID" sz="1400" dirty="0"/>
              <a:t> yang valid (</a:t>
            </a:r>
            <a:r>
              <a:rPr lang="en-ID" sz="1400" dirty="0" err="1"/>
              <a:t>lihat</a:t>
            </a:r>
            <a:r>
              <a:rPr lang="en-ID" sz="1400" dirty="0"/>
              <a:t> di </a:t>
            </a:r>
            <a:r>
              <a:rPr lang="en-ID" sz="1400" dirty="0" err="1"/>
              <a:t>bawah</a:t>
            </a:r>
            <a:r>
              <a:rPr lang="en-ID" sz="1400" dirty="0"/>
              <a:t>)</a:t>
            </a:r>
          </a:p>
          <a:p>
            <a:pPr marL="0" marR="0" indent="0">
              <a:lnSpc>
                <a:spcPct val="101000"/>
              </a:lnSpc>
              <a:spcBef>
                <a:spcPts val="0"/>
              </a:spcBef>
              <a:spcAft>
                <a:spcPts val="80"/>
              </a:spcAft>
            </a:pPr>
            <a:r>
              <a:rPr lang="en-ID" sz="1400" dirty="0"/>
              <a:t>Skema </a:t>
            </a:r>
            <a:r>
              <a:rPr lang="en-ID" sz="1400" dirty="0" err="1"/>
              <a:t>lisensi</a:t>
            </a:r>
            <a:r>
              <a:rPr lang="en-ID" sz="1400" dirty="0"/>
              <a:t> </a:t>
            </a:r>
            <a:r>
              <a:rPr lang="en-ID" sz="1400" dirty="0" err="1"/>
              <a:t>untuk</a:t>
            </a:r>
            <a:r>
              <a:rPr lang="en-ID" sz="1400" dirty="0"/>
              <a:t> </a:t>
            </a:r>
            <a:r>
              <a:rPr lang="en-ID" sz="1400" dirty="0" err="1"/>
              <a:t>Pengontrol</a:t>
            </a:r>
            <a:r>
              <a:rPr lang="en-ID" sz="1400" dirty="0"/>
              <a:t> </a:t>
            </a:r>
            <a:r>
              <a:rPr lang="en-ID" sz="1400" dirty="0" err="1"/>
              <a:t>FusionSIM</a:t>
            </a:r>
            <a:r>
              <a:rPr lang="en-ID" sz="1400" dirty="0"/>
              <a:t> </a:t>
            </a:r>
            <a:r>
              <a:rPr lang="en-ID" sz="1400" dirty="0" err="1"/>
              <a:t>untuk</a:t>
            </a:r>
            <a:r>
              <a:rPr lang="en-ID" sz="1400" dirty="0"/>
              <a:t> Perusahaan </a:t>
            </a:r>
            <a:r>
              <a:rPr lang="en-ID" sz="1400" dirty="0" err="1"/>
              <a:t>adalah</a:t>
            </a:r>
            <a:r>
              <a:rPr lang="en-ID" sz="1400" dirty="0"/>
              <a:t> $10 per </a:t>
            </a:r>
            <a:r>
              <a:rPr lang="en-ID" sz="1400" dirty="0" err="1"/>
              <a:t>bulan</a:t>
            </a:r>
            <a:r>
              <a:rPr lang="en-ID" sz="1400" dirty="0"/>
              <a:t> per batas SIM </a:t>
            </a:r>
            <a:r>
              <a:rPr lang="en-ID" sz="1400" dirty="0" err="1"/>
              <a:t>aktif</a:t>
            </a:r>
            <a:r>
              <a:rPr lang="en-ID" sz="1400" dirty="0"/>
              <a:t>. Batas </a:t>
            </a:r>
            <a:r>
              <a:rPr lang="en-ID" sz="1400" dirty="0" err="1"/>
              <a:t>dihitung</a:t>
            </a:r>
            <a:r>
              <a:rPr lang="en-ID" sz="1400" dirty="0"/>
              <a:t> </a:t>
            </a:r>
            <a:r>
              <a:rPr lang="en-ID" sz="1400" dirty="0" err="1"/>
              <a:t>terhadap</a:t>
            </a:r>
            <a:r>
              <a:rPr lang="en-ID" sz="1400" dirty="0"/>
              <a:t> </a:t>
            </a:r>
            <a:r>
              <a:rPr lang="en-ID" sz="1400" dirty="0" err="1"/>
              <a:t>tingkat</a:t>
            </a:r>
            <a:r>
              <a:rPr lang="en-ID" sz="1400" dirty="0"/>
              <a:t> </a:t>
            </a:r>
            <a:r>
              <a:rPr lang="en-ID" sz="1400" dirty="0" err="1"/>
              <a:t>organisasi</a:t>
            </a:r>
            <a:r>
              <a:rPr lang="en-ID" sz="1400" dirty="0"/>
              <a:t> di </a:t>
            </a:r>
            <a:r>
              <a:rPr lang="en-ID" sz="1400" dirty="0" err="1"/>
              <a:t>Pengontrol</a:t>
            </a:r>
            <a:r>
              <a:rPr lang="en-ID" sz="1400" dirty="0"/>
              <a:t> </a:t>
            </a:r>
            <a:r>
              <a:rPr lang="en-ID" sz="1400" dirty="0" err="1"/>
              <a:t>FusionSIM</a:t>
            </a:r>
            <a:r>
              <a:rPr lang="en-ID" sz="1400" dirty="0"/>
              <a:t>.</a:t>
            </a:r>
          </a:p>
          <a:p>
            <a:pPr marL="0" marR="0" indent="0">
              <a:lnSpc>
                <a:spcPct val="101000"/>
              </a:lnSpc>
              <a:spcBef>
                <a:spcPts val="0"/>
              </a:spcBef>
              <a:spcAft>
                <a:spcPts val="80"/>
              </a:spcAft>
            </a:pPr>
            <a:r>
              <a:rPr lang="en-ID" sz="1400" dirty="0" err="1"/>
              <a:t>Misalnya</a:t>
            </a:r>
            <a:r>
              <a:rPr lang="en-ID" sz="1400" dirty="0"/>
              <a:t>, </a:t>
            </a:r>
            <a:r>
              <a:rPr lang="en-ID" sz="1400" dirty="0" err="1"/>
              <a:t>organisasi</a:t>
            </a:r>
            <a:r>
              <a:rPr lang="en-ID" sz="1400" dirty="0"/>
              <a:t> yang </a:t>
            </a:r>
            <a:r>
              <a:rPr lang="en-ID" sz="1400" dirty="0" err="1"/>
              <a:t>berlangganan</a:t>
            </a:r>
            <a:r>
              <a:rPr lang="en-ID" sz="1400" dirty="0"/>
              <a:t> 10 batas </a:t>
            </a:r>
            <a:r>
              <a:rPr lang="en-ID" sz="1400" dirty="0" err="1"/>
              <a:t>FusionSIM</a:t>
            </a:r>
            <a:r>
              <a:rPr lang="en-ID" sz="1400" dirty="0"/>
              <a:t> </a:t>
            </a:r>
            <a:r>
              <a:rPr lang="en-ID" sz="1400" dirty="0" err="1"/>
              <a:t>aktif</a:t>
            </a:r>
            <a:r>
              <a:rPr lang="en-ID" sz="1400" dirty="0"/>
              <a:t> </a:t>
            </a:r>
            <a:r>
              <a:rPr lang="en-ID" sz="1400" dirty="0" err="1"/>
              <a:t>dapat</a:t>
            </a:r>
            <a:r>
              <a:rPr lang="en-ID" sz="1400" dirty="0"/>
              <a:t> </a:t>
            </a:r>
            <a:r>
              <a:rPr lang="en-ID" sz="1400" dirty="0" err="1"/>
              <a:t>menyuntikkan</a:t>
            </a:r>
            <a:r>
              <a:rPr lang="en-ID" sz="1400" dirty="0"/>
              <a:t> 10 SIM </a:t>
            </a:r>
            <a:r>
              <a:rPr lang="en-ID" sz="1400" dirty="0" err="1"/>
              <a:t>secara</a:t>
            </a:r>
            <a:r>
              <a:rPr lang="en-ID" sz="1400" dirty="0"/>
              <a:t> </a:t>
            </a:r>
            <a:r>
              <a:rPr lang="en-ID" sz="1400" dirty="0" err="1"/>
              <a:t>bersamaan</a:t>
            </a:r>
            <a:r>
              <a:rPr lang="en-ID" sz="1400" dirty="0"/>
              <a:t> pada </a:t>
            </a:r>
            <a:r>
              <a:rPr lang="en-ID" sz="1400" dirty="0" err="1"/>
              <a:t>waktu</a:t>
            </a:r>
            <a:r>
              <a:rPr lang="en-ID" sz="1400" dirty="0"/>
              <a:t> </a:t>
            </a:r>
            <a:r>
              <a:rPr lang="en-ID" sz="1400" dirty="0" err="1"/>
              <a:t>tertentu</a:t>
            </a:r>
            <a:r>
              <a:rPr lang="en-ID" sz="1400" dirty="0"/>
              <a:t> </a:t>
            </a:r>
            <a:r>
              <a:rPr lang="en-ID" sz="1400" dirty="0" err="1"/>
              <a:t>bulan</a:t>
            </a:r>
            <a:r>
              <a:rPr lang="en-ID" sz="1400" dirty="0"/>
              <a:t> </a:t>
            </a:r>
            <a:r>
              <a:rPr lang="en-ID" sz="1400" dirty="0" err="1"/>
              <a:t>ini</a:t>
            </a:r>
            <a:r>
              <a:rPr lang="en-ID" sz="1400" dirty="0"/>
              <a:t>.</a:t>
            </a:r>
          </a:p>
          <a:p>
            <a:pPr marL="0" marR="0" indent="0">
              <a:lnSpc>
                <a:spcPct val="101000"/>
              </a:lnSpc>
              <a:spcBef>
                <a:spcPts val="0"/>
              </a:spcBef>
              <a:spcAft>
                <a:spcPts val="80"/>
              </a:spcAft>
            </a:pPr>
            <a:r>
              <a:rPr lang="en-ID" sz="1400" dirty="0"/>
              <a:t>Pada </a:t>
            </a:r>
            <a:r>
              <a:rPr lang="en-ID" sz="1400" dirty="0" err="1"/>
              <a:t>bulan</a:t>
            </a:r>
            <a:r>
              <a:rPr lang="en-ID" sz="1400" dirty="0"/>
              <a:t> </a:t>
            </a:r>
            <a:r>
              <a:rPr lang="en-ID" sz="1400" dirty="0" err="1"/>
              <a:t>berikutnya</a:t>
            </a:r>
            <a:r>
              <a:rPr lang="en-ID" sz="1400" dirty="0"/>
              <a:t>, </a:t>
            </a:r>
            <a:r>
              <a:rPr lang="en-ID" sz="1400" dirty="0" err="1"/>
              <a:t>jika</a:t>
            </a:r>
            <a:r>
              <a:rPr lang="en-ID" sz="1400" dirty="0"/>
              <a:t> </a:t>
            </a:r>
            <a:r>
              <a:rPr lang="en-ID" sz="1400" dirty="0" err="1"/>
              <a:t>organisasi</a:t>
            </a:r>
            <a:r>
              <a:rPr lang="en-ID" sz="1400" dirty="0"/>
              <a:t> </a:t>
            </a:r>
            <a:r>
              <a:rPr lang="en-ID" sz="1400" dirty="0" err="1"/>
              <a:t>meningkatkan</a:t>
            </a:r>
            <a:r>
              <a:rPr lang="en-ID" sz="1400" dirty="0"/>
              <a:t> batas </a:t>
            </a:r>
            <a:r>
              <a:rPr lang="en-ID" sz="1400" dirty="0" err="1"/>
              <a:t>FusionSIM</a:t>
            </a:r>
            <a:r>
              <a:rPr lang="en-ID" sz="1400" dirty="0"/>
              <a:t> </a:t>
            </a:r>
            <a:r>
              <a:rPr lang="en-ID" sz="1400" dirty="0" err="1"/>
              <a:t>aktif</a:t>
            </a:r>
            <a:r>
              <a:rPr lang="en-ID" sz="1400" dirty="0"/>
              <a:t> </a:t>
            </a:r>
            <a:r>
              <a:rPr lang="en-ID" sz="1400" dirty="0" err="1"/>
              <a:t>berlangganan</a:t>
            </a:r>
            <a:r>
              <a:rPr lang="en-ID" sz="1400" dirty="0"/>
              <a:t> </a:t>
            </a:r>
            <a:r>
              <a:rPr lang="en-ID" sz="1400" dirty="0" err="1"/>
              <a:t>menjadi</a:t>
            </a:r>
            <a:r>
              <a:rPr lang="en-ID" sz="1400" dirty="0"/>
              <a:t> 20, </a:t>
            </a:r>
            <a:r>
              <a:rPr lang="en-ID" sz="1400" dirty="0" err="1"/>
              <a:t>organisasi</a:t>
            </a:r>
            <a:r>
              <a:rPr lang="en-ID" sz="1400" dirty="0"/>
              <a:t> </a:t>
            </a:r>
            <a:r>
              <a:rPr lang="en-ID" sz="1400" dirty="0" err="1"/>
              <a:t>dapat</a:t>
            </a:r>
            <a:r>
              <a:rPr lang="en-ID" sz="1400" dirty="0"/>
              <a:t> </a:t>
            </a:r>
            <a:r>
              <a:rPr lang="en-ID" sz="1400" dirty="0" err="1"/>
              <a:t>secara</a:t>
            </a:r>
            <a:r>
              <a:rPr lang="en-ID" sz="1400" dirty="0"/>
              <a:t> </a:t>
            </a:r>
            <a:r>
              <a:rPr lang="en-ID" sz="1400" dirty="0" err="1"/>
              <a:t>bersamaan</a:t>
            </a:r>
            <a:r>
              <a:rPr lang="en-ID" sz="1400" dirty="0"/>
              <a:t> </a:t>
            </a:r>
            <a:r>
              <a:rPr lang="en-ID" sz="1400" dirty="0" err="1"/>
              <a:t>menyuntikkan</a:t>
            </a:r>
            <a:r>
              <a:rPr lang="en-ID" sz="1400" dirty="0"/>
              <a:t> 20 SIM pada </a:t>
            </a:r>
            <a:r>
              <a:rPr lang="en-ID" sz="1400" dirty="0" err="1"/>
              <a:t>waktu</a:t>
            </a:r>
            <a:r>
              <a:rPr lang="en-ID" sz="1400" dirty="0"/>
              <a:t> </a:t>
            </a:r>
            <a:r>
              <a:rPr lang="en-ID" sz="1400" dirty="0" err="1"/>
              <a:t>tertentu</a:t>
            </a:r>
            <a:r>
              <a:rPr lang="en-ID" sz="1400" dirty="0"/>
              <a:t>.</a:t>
            </a:r>
          </a:p>
          <a:p>
            <a:pPr marL="0" marR="0" indent="0">
              <a:lnSpc>
                <a:spcPct val="101000"/>
              </a:lnSpc>
              <a:spcBef>
                <a:spcPts val="0"/>
              </a:spcBef>
              <a:spcAft>
                <a:spcPts val="80"/>
              </a:spcAft>
            </a:pPr>
            <a:endParaRPr lang="en-ID" sz="1400" dirty="0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FFAC46C8-02D3-FA33-0FAA-1FADFCF475D3}"/>
              </a:ext>
            </a:extLst>
          </p:cNvPr>
          <p:cNvSpPr txBox="1">
            <a:spLocks/>
          </p:cNvSpPr>
          <p:nvPr/>
        </p:nvSpPr>
        <p:spPr>
          <a:xfrm>
            <a:off x="6321055" y="33654"/>
            <a:ext cx="5445643" cy="640382"/>
          </a:xfrm>
          <a:prstGeom prst="rect">
            <a:avLst/>
          </a:prstGeom>
          <a:pattFill prst="smConfetti">
            <a:fgClr>
              <a:schemeClr val="accent1"/>
            </a:fgClr>
            <a:bgClr>
              <a:schemeClr val="bg1"/>
            </a:bgClr>
          </a:pattFill>
          <a:ln w="19050" cap="sq" cmpd="sng"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200" b="1"/>
              <a:t>Istilah dan Definisi </a:t>
            </a:r>
            <a:endParaRPr lang="en-ID" sz="52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F6BB1C-BD33-93A6-0A44-713E84987831}"/>
              </a:ext>
            </a:extLst>
          </p:cNvPr>
          <p:cNvSpPr txBox="1"/>
          <p:nvPr/>
        </p:nvSpPr>
        <p:spPr>
          <a:xfrm>
            <a:off x="935665" y="1031349"/>
            <a:ext cx="10675088" cy="2062103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ID" sz="1600" dirty="0" err="1"/>
              <a:t>Simpul</a:t>
            </a:r>
            <a:r>
              <a:rPr lang="en-ID" sz="1600" dirty="0"/>
              <a:t> SIM SFC </a:t>
            </a:r>
            <a:r>
              <a:rPr lang="en-ID" sz="1600" dirty="0" err="1"/>
              <a:t>adalah</a:t>
            </a:r>
            <a:r>
              <a:rPr lang="en-ID" sz="1600" dirty="0"/>
              <a:t> Platform </a:t>
            </a:r>
            <a:r>
              <a:rPr lang="en-ID" sz="1600" dirty="0" err="1"/>
              <a:t>FusionSIM</a:t>
            </a:r>
            <a:r>
              <a:rPr lang="en-ID" sz="1600" dirty="0"/>
              <a:t> yang </a:t>
            </a:r>
            <a:r>
              <a:rPr lang="en-ID" sz="1600" dirty="0" err="1"/>
              <a:t>ditujukan</a:t>
            </a:r>
            <a:r>
              <a:rPr lang="en-ID" sz="1600" dirty="0"/>
              <a:t> </a:t>
            </a:r>
            <a:r>
              <a:rPr lang="en-ID" sz="1600" dirty="0" err="1"/>
              <a:t>untuk</a:t>
            </a:r>
            <a:r>
              <a:rPr lang="en-ID" sz="1600" dirty="0"/>
              <a:t> </a:t>
            </a:r>
            <a:r>
              <a:rPr lang="en-ID" sz="1600" dirty="0" err="1"/>
              <a:t>penyedia</a:t>
            </a:r>
            <a:r>
              <a:rPr lang="en-ID" sz="1600" dirty="0"/>
              <a:t> </a:t>
            </a:r>
            <a:r>
              <a:rPr lang="en-ID" sz="1600" dirty="0" err="1"/>
              <a:t>layanan</a:t>
            </a:r>
            <a:r>
              <a:rPr lang="en-ID" sz="1600" dirty="0"/>
              <a:t> </a:t>
            </a:r>
            <a:r>
              <a:rPr lang="en-ID" sz="1600" dirty="0" err="1"/>
              <a:t>terkelola</a:t>
            </a:r>
            <a:r>
              <a:rPr lang="en-ID" sz="1600" dirty="0"/>
              <a:t> </a:t>
            </a:r>
            <a:r>
              <a:rPr lang="en-ID" sz="1600" dirty="0" err="1"/>
              <a:t>untuk</a:t>
            </a:r>
            <a:r>
              <a:rPr lang="en-ID" sz="1600" dirty="0"/>
              <a:t> </a:t>
            </a:r>
            <a:r>
              <a:rPr lang="en-ID" sz="1600" dirty="0" err="1"/>
              <a:t>membangun</a:t>
            </a:r>
            <a:r>
              <a:rPr lang="en-ID" sz="1600" dirty="0"/>
              <a:t> </a:t>
            </a:r>
            <a:r>
              <a:rPr lang="en-ID" sz="1600" dirty="0" err="1"/>
              <a:t>atau</a:t>
            </a:r>
            <a:r>
              <a:rPr lang="en-ID" sz="1600" dirty="0"/>
              <a:t> </a:t>
            </a:r>
            <a:r>
              <a:rPr lang="en-ID" sz="1600" dirty="0" err="1"/>
              <a:t>meningkatkan</a:t>
            </a:r>
            <a:r>
              <a:rPr lang="en-ID" sz="1600" dirty="0"/>
              <a:t> </a:t>
            </a:r>
            <a:r>
              <a:rPr lang="en-ID" sz="1600" dirty="0" err="1"/>
              <a:t>layanan</a:t>
            </a:r>
            <a:r>
              <a:rPr lang="en-ID" sz="1600" dirty="0"/>
              <a:t> </a:t>
            </a:r>
            <a:r>
              <a:rPr lang="en-ID" sz="1600" dirty="0" err="1"/>
              <a:t>terkelola</a:t>
            </a:r>
            <a:r>
              <a:rPr lang="en-ID" sz="1600" dirty="0"/>
              <a:t> </a:t>
            </a:r>
            <a:r>
              <a:rPr lang="en-ID" sz="1600" dirty="0" err="1"/>
              <a:t>mereka</a:t>
            </a:r>
            <a:r>
              <a:rPr lang="en-ID" sz="1600" dirty="0"/>
              <a:t> </a:t>
            </a:r>
            <a:r>
              <a:rPr lang="en-ID" sz="1600" dirty="0" err="1"/>
              <a:t>sendiri</a:t>
            </a:r>
            <a:r>
              <a:rPr lang="en-ID" sz="1600" dirty="0"/>
              <a:t> </a:t>
            </a:r>
            <a:r>
              <a:rPr lang="en-ID" sz="1600" dirty="0" err="1"/>
              <a:t>dengan</a:t>
            </a:r>
            <a:r>
              <a:rPr lang="en-ID" sz="1600" dirty="0"/>
              <a:t> </a:t>
            </a:r>
            <a:r>
              <a:rPr lang="en-ID" sz="1600" dirty="0" err="1"/>
              <a:t>teknologi</a:t>
            </a:r>
            <a:r>
              <a:rPr lang="en-ID" sz="1600" dirty="0"/>
              <a:t> </a:t>
            </a:r>
            <a:r>
              <a:rPr lang="en-ID" sz="1600" dirty="0" err="1"/>
              <a:t>FusionSIM</a:t>
            </a:r>
            <a:r>
              <a:rPr lang="en-ID" sz="1600" dirty="0"/>
              <a:t>.</a:t>
            </a:r>
          </a:p>
          <a:p>
            <a:r>
              <a:rPr lang="en-ID" sz="1600" dirty="0" err="1"/>
              <a:t>Terdiri</a:t>
            </a:r>
            <a:r>
              <a:rPr lang="en-ID" sz="1600" dirty="0"/>
              <a:t> </a:t>
            </a:r>
            <a:r>
              <a:rPr lang="en-ID" sz="1600" dirty="0" err="1"/>
              <a:t>dari</a:t>
            </a:r>
            <a:r>
              <a:rPr lang="en-ID" sz="1600" dirty="0"/>
              <a:t>:</a:t>
            </a:r>
          </a:p>
          <a:p>
            <a:r>
              <a:rPr lang="en-ID" sz="1600" dirty="0"/>
              <a:t>●	SFC SIM Nodes - Platform </a:t>
            </a:r>
            <a:r>
              <a:rPr lang="en-ID" sz="1600" dirty="0" err="1"/>
              <a:t>FusionSIM</a:t>
            </a:r>
            <a:r>
              <a:rPr lang="en-ID" sz="1600" dirty="0"/>
              <a:t> </a:t>
            </a:r>
            <a:r>
              <a:rPr lang="en-ID" sz="1600" dirty="0" err="1"/>
              <a:t>dengan</a:t>
            </a:r>
            <a:r>
              <a:rPr lang="en-ID" sz="1600" dirty="0"/>
              <a:t> </a:t>
            </a:r>
            <a:r>
              <a:rPr lang="en-ID" sz="1600" dirty="0" err="1"/>
              <a:t>kapasitas</a:t>
            </a:r>
            <a:r>
              <a:rPr lang="en-ID" sz="1600" dirty="0"/>
              <a:t> </a:t>
            </a:r>
            <a:r>
              <a:rPr lang="en-ID" sz="1600" dirty="0" err="1"/>
              <a:t>kartu</a:t>
            </a:r>
            <a:r>
              <a:rPr lang="en-ID" sz="1600" dirty="0"/>
              <a:t> SIM </a:t>
            </a:r>
            <a:r>
              <a:rPr lang="en-ID" sz="1600" dirty="0" err="1"/>
              <a:t>mulai</a:t>
            </a:r>
            <a:r>
              <a:rPr lang="en-ID" sz="1600" dirty="0"/>
              <a:t> </a:t>
            </a:r>
            <a:r>
              <a:rPr lang="en-ID" sz="1600" dirty="0" err="1"/>
              <a:t>dari</a:t>
            </a:r>
            <a:r>
              <a:rPr lang="en-ID" sz="1600" dirty="0"/>
              <a:t> 8/56/</a:t>
            </a:r>
          </a:p>
          <a:p>
            <a:r>
              <a:rPr lang="en-ID" sz="1600" dirty="0"/>
              <a:t>112 SIM, </a:t>
            </a:r>
            <a:r>
              <a:rPr lang="en-ID" sz="1600" dirty="0" err="1"/>
              <a:t>atau</a:t>
            </a:r>
            <a:r>
              <a:rPr lang="en-ID" sz="1600" dirty="0"/>
              <a:t> SFC Superstation yang </a:t>
            </a:r>
            <a:r>
              <a:rPr lang="en-ID" sz="1600" dirty="0" err="1"/>
              <a:t>menampung</a:t>
            </a:r>
            <a:r>
              <a:rPr lang="en-ID" sz="1600" dirty="0"/>
              <a:t> </a:t>
            </a:r>
            <a:r>
              <a:rPr lang="en-ID" sz="1600" dirty="0" err="1"/>
              <a:t>hingga</a:t>
            </a:r>
            <a:r>
              <a:rPr lang="en-ID" sz="1600" dirty="0"/>
              <a:t> 448 SIM</a:t>
            </a:r>
          </a:p>
          <a:p>
            <a:r>
              <a:rPr lang="en-ID" sz="1600" dirty="0"/>
              <a:t>●	</a:t>
            </a:r>
            <a:r>
              <a:rPr lang="en-ID" sz="1600" dirty="0" err="1"/>
              <a:t>Lisensi</a:t>
            </a:r>
            <a:r>
              <a:rPr lang="en-ID" sz="1600" dirty="0"/>
              <a:t> </a:t>
            </a:r>
            <a:r>
              <a:rPr lang="en-ID" sz="1600" dirty="0" err="1"/>
              <a:t>FusionSIM</a:t>
            </a:r>
            <a:r>
              <a:rPr lang="en-ID" sz="1600" dirty="0"/>
              <a:t> Controller yang valid (</a:t>
            </a:r>
            <a:r>
              <a:rPr lang="en-ID" sz="1600" dirty="0" err="1"/>
              <a:t>Lisensi</a:t>
            </a:r>
            <a:r>
              <a:rPr lang="en-ID" sz="1600" dirty="0"/>
              <a:t> </a:t>
            </a:r>
            <a:r>
              <a:rPr lang="en-ID" sz="1600" dirty="0" err="1"/>
              <a:t>diperlukan</a:t>
            </a:r>
            <a:r>
              <a:rPr lang="en-ID" sz="1600" dirty="0"/>
              <a:t> per SFC SIM Node)</a:t>
            </a:r>
          </a:p>
          <a:p>
            <a:r>
              <a:rPr lang="en-ID" sz="1600" dirty="0"/>
              <a:t>SFC SIM Nodes </a:t>
            </a:r>
            <a:r>
              <a:rPr lang="en-ID" sz="1600" dirty="0" err="1"/>
              <a:t>memiliki</a:t>
            </a:r>
            <a:r>
              <a:rPr lang="en-ID" sz="1600" dirty="0"/>
              <a:t> </a:t>
            </a:r>
            <a:r>
              <a:rPr lang="en-ID" sz="1600" dirty="0" err="1"/>
              <a:t>fungsi</a:t>
            </a:r>
            <a:r>
              <a:rPr lang="en-ID" sz="1600" dirty="0"/>
              <a:t> </a:t>
            </a:r>
            <a:r>
              <a:rPr lang="en-ID" sz="1600" dirty="0" err="1"/>
              <a:t>ganda</a:t>
            </a:r>
            <a:r>
              <a:rPr lang="en-ID" sz="1600" dirty="0"/>
              <a:t> </a:t>
            </a:r>
            <a:r>
              <a:rPr lang="en-ID" sz="1600" dirty="0" err="1"/>
              <a:t>untuk</a:t>
            </a:r>
            <a:r>
              <a:rPr lang="en-ID" sz="1600" dirty="0"/>
              <a:t> </a:t>
            </a:r>
            <a:r>
              <a:rPr lang="en-ID" sz="1600" dirty="0" err="1"/>
              <a:t>menghosting</a:t>
            </a:r>
            <a:r>
              <a:rPr lang="en-ID" sz="1600" dirty="0"/>
              <a:t> node </a:t>
            </a:r>
            <a:r>
              <a:rPr lang="en-ID" sz="1600" dirty="0" err="1"/>
              <a:t>SpeedFusion</a:t>
            </a:r>
            <a:r>
              <a:rPr lang="en-ID" sz="1600" dirty="0"/>
              <a:t> Cloud </a:t>
            </a:r>
            <a:r>
              <a:rPr lang="en-ID" sz="1600" dirty="0" err="1"/>
              <a:t>serta</a:t>
            </a:r>
            <a:r>
              <a:rPr lang="en-ID" sz="1600" dirty="0"/>
              <a:t> </a:t>
            </a:r>
            <a:r>
              <a:rPr lang="en-ID" sz="1600" dirty="0" err="1"/>
              <a:t>bertindak</a:t>
            </a:r>
            <a:r>
              <a:rPr lang="en-ID" sz="1600" dirty="0"/>
              <a:t> </a:t>
            </a:r>
            <a:r>
              <a:rPr lang="en-ID" sz="1600" dirty="0" err="1"/>
              <a:t>sebagai</a:t>
            </a:r>
            <a:r>
              <a:rPr lang="en-ID" sz="1600" dirty="0"/>
              <a:t> platform </a:t>
            </a:r>
            <a:r>
              <a:rPr lang="en-ID" sz="1600" dirty="0" err="1"/>
              <a:t>FusionSIM</a:t>
            </a:r>
            <a:r>
              <a:rPr lang="en-ID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08151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903A9CE-0234-A73A-3196-2AB8E9D8790E}"/>
              </a:ext>
            </a:extLst>
          </p:cNvPr>
          <p:cNvSpPr txBox="1">
            <a:spLocks/>
          </p:cNvSpPr>
          <p:nvPr/>
        </p:nvSpPr>
        <p:spPr>
          <a:xfrm>
            <a:off x="1371597" y="348865"/>
            <a:ext cx="10044023" cy="877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40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Istilah dan Definisi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8A70448-8FAC-7869-29C6-DC7D93F338A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5548251"/>
              </p:ext>
            </p:extLst>
          </p:nvPr>
        </p:nvGraphicFramePr>
        <p:xfrm>
          <a:off x="644056" y="2154557"/>
          <a:ext cx="10927830" cy="4108850"/>
        </p:xfrm>
        <a:graphic>
          <a:graphicData uri="http://schemas.openxmlformats.org/drawingml/2006/table">
            <a:tbl>
              <a:tblPr firstRow="1" firstCol="1" bandRow="1"/>
              <a:tblGrid>
                <a:gridCol w="3110940">
                  <a:extLst>
                    <a:ext uri="{9D8B030D-6E8A-4147-A177-3AD203B41FA5}">
                      <a16:colId xmlns:a16="http://schemas.microsoft.com/office/drawing/2014/main" val="928181799"/>
                    </a:ext>
                  </a:extLst>
                </a:gridCol>
                <a:gridCol w="7816890">
                  <a:extLst>
                    <a:ext uri="{9D8B030D-6E8A-4147-A177-3AD203B41FA5}">
                      <a16:colId xmlns:a16="http://schemas.microsoft.com/office/drawing/2014/main" val="2818649835"/>
                    </a:ext>
                  </a:extLst>
                </a:gridCol>
              </a:tblGrid>
              <a:tr h="821770">
                <a:tc>
                  <a:txBody>
                    <a:bodyPr/>
                    <a:lstStyle/>
                    <a:p>
                      <a:pPr marL="64008" marR="0" indent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1800" b="0" i="0" u="none" strike="noStrike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Inventaris SIM / Kumpulan SIM</a:t>
                      </a:r>
                      <a:endParaRPr lang="en-ID" sz="3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89" marR="122883" marT="177368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1800" b="0" i="0" u="none" strike="noStrike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Menjelaskan grup kartu SIM yang dimasukkan ke dalam platform FusionSIM.</a:t>
                      </a:r>
                      <a:endParaRPr lang="en-ID" sz="3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89" marR="122883" marT="177368" marB="0" anchor="ctr">
                    <a:lnL>
                      <a:noFill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4176874"/>
                  </a:ext>
                </a:extLst>
              </a:tr>
              <a:tr h="821770">
                <a:tc>
                  <a:txBody>
                    <a:bodyPr/>
                    <a:lstStyle/>
                    <a:p>
                      <a:pPr marL="64008" marR="0" indent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1800" b="0" i="0" u="none" strike="noStrike" kern="100">
                          <a:solidFill>
                            <a:srgbClr val="000000"/>
                          </a:solidFill>
                          <a:effectLst/>
                          <a:highlight>
                            <a:srgbClr val="EFEFEF"/>
                          </a:highlight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Injektor SIM</a:t>
                      </a:r>
                      <a:endParaRPr lang="en-ID" sz="3700" b="0" i="0" u="none" strike="noStrike">
                        <a:effectLst/>
                        <a:highlight>
                          <a:srgbClr val="EFEFEF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7389" marR="122883" marT="177368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1800" b="1" i="0" u="none" strike="noStrike" kern="100">
                          <a:solidFill>
                            <a:srgbClr val="000000"/>
                          </a:solidFill>
                          <a:effectLst/>
                          <a:highlight>
                            <a:srgbClr val="EFEFEF"/>
                          </a:highlight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Modul ekstensi</a:t>
                      </a:r>
                      <a:r>
                        <a:rPr lang="en-ID" sz="1800" b="0" i="0" u="none" strike="noStrike" kern="100">
                          <a:solidFill>
                            <a:srgbClr val="000000"/>
                          </a:solidFill>
                          <a:effectLst/>
                          <a:highlight>
                            <a:srgbClr val="EFEFEF"/>
                          </a:highlight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 yang dapat dicolokkan ke platform seri Balance X. Satu SIM Injector dapat menampung hingga 56 kartu SIM.</a:t>
                      </a:r>
                      <a:endParaRPr lang="en-ID" sz="3700" b="0" i="0" u="none" strike="noStrike">
                        <a:effectLst/>
                        <a:highlight>
                          <a:srgbClr val="EFEFEF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7389" marR="122883" marT="177368" marB="0" anchor="ctr">
                    <a:lnL>
                      <a:noFill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771649610"/>
                  </a:ext>
                </a:extLst>
              </a:tr>
              <a:tr h="821770">
                <a:tc>
                  <a:txBody>
                    <a:bodyPr/>
                    <a:lstStyle/>
                    <a:p>
                      <a:pPr marL="64008" marR="0" indent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1800" b="0" i="0" u="none" strike="noStrike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Suntikan</a:t>
                      </a:r>
                      <a:endParaRPr lang="en-ID" sz="3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89" marR="122883" marT="177368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1800" b="0" i="0" u="none" strike="noStrike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Proses menyuntikkan kartu SIM yang disimpan dalam platform FusionSIM ke Perangkat FusionSIM.</a:t>
                      </a:r>
                      <a:endParaRPr lang="en-ID" sz="3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89" marR="122883" marT="177368" marB="0" anchor="ctr">
                    <a:lnL>
                      <a:noFill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8823456"/>
                  </a:ext>
                </a:extLst>
              </a:tr>
              <a:tr h="821770">
                <a:tc>
                  <a:txBody>
                    <a:bodyPr/>
                    <a:lstStyle/>
                    <a:p>
                      <a:pPr marL="64008" marR="0" indent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1800" b="0" i="0" u="none" strike="noStrike" kern="100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EFEFEF"/>
                          </a:highlight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Koneksi</a:t>
                      </a:r>
                      <a:r>
                        <a:rPr lang="en-ID" sz="1800" b="0" i="0" u="none" strike="noStrike" kern="100" dirty="0">
                          <a:solidFill>
                            <a:srgbClr val="000000"/>
                          </a:solidFill>
                          <a:effectLst/>
                          <a:highlight>
                            <a:srgbClr val="EFEFEF"/>
                          </a:highlight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ID" sz="1800" b="0" i="0" u="none" strike="noStrike" kern="100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EFEFEF"/>
                          </a:highlight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ringan</a:t>
                      </a:r>
                      <a:endParaRPr lang="en-ID" sz="3700" b="0" i="0" u="none" strike="noStrike" dirty="0">
                        <a:effectLst/>
                        <a:highlight>
                          <a:srgbClr val="EFEFEF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7389" marR="122883" marT="177368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4">
                            <a:lumMod val="5000"/>
                            <a:lumOff val="95000"/>
                          </a:schemeClr>
                        </a:gs>
                        <a:gs pos="74000">
                          <a:schemeClr val="accent4">
                            <a:lumMod val="45000"/>
                            <a:lumOff val="55000"/>
                          </a:schemeClr>
                        </a:gs>
                        <a:gs pos="83000">
                          <a:schemeClr val="accent4">
                            <a:lumMod val="45000"/>
                            <a:lumOff val="55000"/>
                          </a:schemeClr>
                        </a:gs>
                        <a:gs pos="100000">
                          <a:schemeClr val="accent4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1800" b="0" i="0" u="none" strike="noStrike" kern="100">
                          <a:solidFill>
                            <a:srgbClr val="000000"/>
                          </a:solidFill>
                          <a:effectLst/>
                          <a:highlight>
                            <a:srgbClr val="EFEFEF"/>
                          </a:highlight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Koneksi WAN yang dapat digunakan perangkat FS untuk mencapai FSC untuk otentikasi. Bisa telepon rumah atau seluler.</a:t>
                      </a:r>
                      <a:endParaRPr lang="en-ID" sz="3700" b="0" i="0" u="none" strike="noStrike">
                        <a:effectLst/>
                        <a:highlight>
                          <a:srgbClr val="EFEFEF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7389" marR="122883" marT="177368" marB="0" anchor="ctr">
                    <a:lnL>
                      <a:noFill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8672572"/>
                  </a:ext>
                </a:extLst>
              </a:tr>
              <a:tr h="821770">
                <a:tc>
                  <a:txBody>
                    <a:bodyPr/>
                    <a:lstStyle/>
                    <a:p>
                      <a:pPr marL="64008" marR="0" indent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18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SIM </a:t>
                      </a:r>
                      <a:r>
                        <a:rPr lang="en-ID" sz="1800" b="0" i="0" u="none" strike="noStrike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Ringan</a:t>
                      </a:r>
                      <a:endParaRPr lang="en-ID" sz="37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89" marR="122883" marT="177368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1800" b="0" i="0" u="none" strike="noStrike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Kartu</a:t>
                      </a:r>
                      <a:r>
                        <a:rPr lang="en-ID" sz="18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 SIM </a:t>
                      </a:r>
                      <a:r>
                        <a:rPr lang="en-ID" sz="1800" b="0" i="0" u="none" strike="noStrike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dalam</a:t>
                      </a:r>
                      <a:r>
                        <a:rPr lang="en-ID" sz="18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ID" sz="1800" b="0" i="0" u="none" strike="noStrike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perangkat</a:t>
                      </a:r>
                      <a:r>
                        <a:rPr lang="en-ID" sz="18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 FS yang </a:t>
                      </a:r>
                      <a:r>
                        <a:rPr lang="en-ID" sz="1800" b="0" i="0" u="none" strike="noStrike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tujuan</a:t>
                      </a:r>
                      <a:r>
                        <a:rPr lang="en-ID" sz="18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ID" sz="1800" b="0" i="0" u="none" strike="noStrike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utamanya</a:t>
                      </a:r>
                      <a:r>
                        <a:rPr lang="en-ID" sz="18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ID" sz="1800" b="0" i="0" u="none" strike="noStrike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adalah</a:t>
                      </a:r>
                      <a:r>
                        <a:rPr lang="en-ID" sz="18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ID" sz="1800" b="0" i="0" u="none" strike="noStrike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untuk</a:t>
                      </a:r>
                      <a:r>
                        <a:rPr lang="en-ID" sz="18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ID" sz="1800" b="0" i="0" u="none" strike="noStrike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terhubung</a:t>
                      </a:r>
                      <a:r>
                        <a:rPr lang="en-ID" sz="18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ID" sz="1800" b="0" i="0" u="none" strike="noStrike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ke</a:t>
                      </a:r>
                      <a:r>
                        <a:rPr lang="en-ID" sz="18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 FSC dan </a:t>
                      </a:r>
                      <a:r>
                        <a:rPr lang="en-ID" sz="1800" b="0" i="0" u="none" strike="noStrike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otentikasi</a:t>
                      </a:r>
                      <a:r>
                        <a:rPr lang="en-ID" sz="18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.</a:t>
                      </a:r>
                      <a:endParaRPr lang="en-ID" sz="37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89" marR="122883" marT="177368" marB="0" anchor="ctr">
                    <a:lnL>
                      <a:noFill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0516597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5B52B60E-741C-359F-9C60-9843C012BB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2040" y="251149"/>
            <a:ext cx="2511770" cy="97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2606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F3952-46D8-ACE4-FC1F-4223E8AF43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10645" y="560881"/>
            <a:ext cx="4000500" cy="943119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en-US" sz="5200" b="1" dirty="0" err="1"/>
              <a:t>Komponen</a:t>
            </a:r>
            <a:endParaRPr lang="en-ID" sz="52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DC1C05-6B2D-7A70-7515-B9ACAB926A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8445" y="2260109"/>
            <a:ext cx="9916128" cy="2174427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 lnSpcReduction="10000"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en-ID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Unit SIM INJECTOR </a:t>
            </a:r>
            <a:r>
              <a:rPr lang="en-ID" sz="18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unit </a:t>
            </a:r>
            <a:r>
              <a:rPr lang="en-ID" sz="18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FusionSIM</a:t>
            </a:r>
            <a:r>
              <a:rPr lang="en-ID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Platform</a:t>
            </a:r>
          </a:p>
          <a:p>
            <a:pPr marL="457200" indent="-457200" algn="l">
              <a:buFont typeface="+mj-lt"/>
              <a:buAutoNum type="arabicPeriod"/>
            </a:pPr>
            <a:r>
              <a:rPr lang="id-ID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INJEKTOR</a:t>
            </a:r>
            <a:r>
              <a:rPr lang="en-ID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ROUTER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ID" sz="18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FusionSIM</a:t>
            </a:r>
            <a:r>
              <a:rPr lang="en-ID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Cloud ( = </a:t>
            </a:r>
            <a:r>
              <a:rPr lang="en-ID" sz="18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Sistim</a:t>
            </a:r>
            <a:r>
              <a:rPr lang="en-ID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controller </a:t>
            </a:r>
            <a:r>
              <a:rPr lang="en-ID" sz="18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terpusat</a:t>
            </a:r>
            <a:r>
              <a:rPr lang="en-ID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)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ID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IP Internet ( static preferred </a:t>
            </a:r>
            <a:r>
              <a:rPr lang="en-ID" sz="18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dynamic )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ID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WAN / Internet </a:t>
            </a:r>
            <a:r>
              <a:rPr lang="en-ID" sz="18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akses</a:t>
            </a:r>
            <a:endParaRPr lang="en-ID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ID" sz="18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SimCard</a:t>
            </a:r>
            <a:r>
              <a:rPr lang="en-ID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Cellular</a:t>
            </a:r>
          </a:p>
          <a:p>
            <a:pPr marL="457200" indent="-457200" algn="l">
              <a:buFont typeface="+mj-lt"/>
              <a:buAutoNum type="arabicPeriod"/>
            </a:pPr>
            <a:endParaRPr lang="en-ID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D9598DF-F198-420B-7F45-9C56CE5E77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219" y="6003898"/>
            <a:ext cx="2199311" cy="854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2998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F3952-46D8-ACE4-FC1F-4223E8AF43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10645" y="297713"/>
            <a:ext cx="4000500" cy="754910"/>
          </a:xfrm>
          <a:gradFill flip="none" rotWithShape="1">
            <a:gsLst>
              <a:gs pos="0">
                <a:schemeClr val="accent1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1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1">
                  <a:lumMod val="20000"/>
                  <a:lumOff val="80000"/>
                  <a:shade val="100000"/>
                  <a:satMod val="115000"/>
                </a:schemeClr>
              </a:gs>
            </a:gsLst>
            <a:lin ang="8100000" scaled="1"/>
            <a:tileRect/>
          </a:gradFill>
        </p:spPr>
        <p:txBody>
          <a:bodyPr>
            <a:normAutofit fontScale="90000"/>
          </a:bodyPr>
          <a:lstStyle/>
          <a:p>
            <a:r>
              <a:rPr lang="en-US" sz="5200" b="1" dirty="0" err="1"/>
              <a:t>Komponen</a:t>
            </a:r>
            <a:endParaRPr lang="en-ID" sz="52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DC1C05-6B2D-7A70-7515-B9ACAB926A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7691" y="1021921"/>
            <a:ext cx="9916128" cy="4277717"/>
          </a:xfrm>
          <a:gradFill flip="none" rotWithShape="1">
            <a:gsLst>
              <a:gs pos="0">
                <a:schemeClr val="accent1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1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1">
                  <a:lumMod val="20000"/>
                  <a:lumOff val="80000"/>
                  <a:shade val="100000"/>
                  <a:satMod val="115000"/>
                </a:schemeClr>
              </a:gs>
            </a:gsLst>
            <a:lin ang="8100000" scaled="1"/>
            <a:tileRect/>
          </a:gradFill>
        </p:spPr>
        <p:txBody>
          <a:bodyPr>
            <a:normAutofit lnSpcReduction="10000"/>
          </a:bodyPr>
          <a:lstStyle/>
          <a:p>
            <a:pPr marL="342900" marR="0" lvl="0" indent="-34290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arenR"/>
            </a:pPr>
            <a:r>
              <a:rPr lang="en-ID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SIM INJECTOR</a:t>
            </a:r>
            <a:endParaRPr lang="en-ID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arenR"/>
            </a:pPr>
            <a:r>
              <a:rPr lang="en-ID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Unit </a:t>
            </a:r>
            <a:r>
              <a:rPr lang="en-ID" sz="18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ID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SIM bank, sangat ideal </a:t>
            </a:r>
            <a:r>
              <a:rPr lang="en-ID" sz="18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penggunaan</a:t>
            </a:r>
            <a:r>
              <a:rPr lang="en-ID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ID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ID" sz="18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kapal</a:t>
            </a:r>
            <a:endParaRPr lang="en-ID" sz="10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+mj-lt"/>
              <a:buAutoNum type="arabicParenR"/>
            </a:pPr>
            <a:r>
              <a:rPr lang="en-ID" dirty="0"/>
              <a:t>PROXY ROUTER</a:t>
            </a:r>
          </a:p>
          <a:p>
            <a:pPr marL="914400" lvl="1" indent="-457200" algn="l">
              <a:buFont typeface="+mj-lt"/>
              <a:buAutoNum type="arabicParenR"/>
            </a:pPr>
            <a:r>
              <a:rPr lang="en-ID" dirty="0"/>
              <a:t>Unit Router </a:t>
            </a:r>
            <a:r>
              <a:rPr lang="en-ID" dirty="0" err="1"/>
              <a:t>dihubungkan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SimInjektor</a:t>
            </a:r>
            <a:r>
              <a:rPr lang="en-ID" dirty="0"/>
              <a:t>, di </a:t>
            </a:r>
            <a:r>
              <a:rPr lang="en-ID" dirty="0" err="1"/>
              <a:t>daftarkan</a:t>
            </a:r>
            <a:endParaRPr lang="en-ID" dirty="0"/>
          </a:p>
          <a:p>
            <a:pPr marL="457200" indent="-457200" algn="l">
              <a:buFont typeface="+mj-lt"/>
              <a:buAutoNum type="arabicParenR"/>
            </a:pPr>
            <a:r>
              <a:rPr lang="en-ID" dirty="0"/>
              <a:t>FSC</a:t>
            </a:r>
          </a:p>
          <a:p>
            <a:pPr marL="914400" lvl="1" indent="-457200" algn="l">
              <a:buFont typeface="+mj-lt"/>
              <a:buAutoNum type="arabicParenR"/>
            </a:pPr>
            <a:r>
              <a:rPr lang="en-ID" dirty="0" err="1"/>
              <a:t>Memerlukan</a:t>
            </a:r>
            <a:r>
              <a:rPr lang="en-ID" dirty="0"/>
              <a:t> </a:t>
            </a:r>
            <a:r>
              <a:rPr lang="en-ID" dirty="0" err="1"/>
              <a:t>akun</a:t>
            </a:r>
            <a:r>
              <a:rPr lang="en-ID" dirty="0"/>
              <a:t> IC2, </a:t>
            </a:r>
            <a:r>
              <a:rPr lang="en-ID" dirty="0" err="1"/>
              <a:t>ke</a:t>
            </a:r>
            <a:r>
              <a:rPr lang="en-ID" dirty="0"/>
              <a:t> </a:t>
            </a:r>
            <a:r>
              <a:rPr lang="en-ID" sz="1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https://fsc.peplink.com/</a:t>
            </a:r>
            <a:r>
              <a:rPr lang="en-ID" sz="1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 algn="l">
              <a:buFont typeface="+mj-lt"/>
              <a:buAutoNum type="arabicParenR"/>
            </a:pPr>
            <a:r>
              <a:rPr lang="en-ID" u="sng" dirty="0">
                <a:solidFill>
                  <a:srgbClr val="467886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IP PUBLIK</a:t>
            </a:r>
          </a:p>
          <a:p>
            <a:pPr marL="914400" lvl="1" indent="-457200" algn="l">
              <a:buFont typeface="+mj-lt"/>
              <a:buAutoNum type="arabicParenR"/>
            </a:pPr>
            <a:r>
              <a:rPr lang="en-ID" u="sng" dirty="0">
                <a:solidFill>
                  <a:srgbClr val="467886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IP yang </a:t>
            </a:r>
            <a:r>
              <a:rPr lang="en-ID" u="sng" dirty="0" err="1">
                <a:solidFill>
                  <a:srgbClr val="467886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terdaftar</a:t>
            </a:r>
            <a:r>
              <a:rPr lang="en-ID" u="sng" dirty="0">
                <a:solidFill>
                  <a:srgbClr val="467886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ID" u="sng" dirty="0" err="1">
                <a:solidFill>
                  <a:srgbClr val="467886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sebagai</a:t>
            </a:r>
            <a:r>
              <a:rPr lang="en-ID" u="sng" dirty="0">
                <a:solidFill>
                  <a:srgbClr val="467886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 Internet</a:t>
            </a:r>
          </a:p>
          <a:p>
            <a:pPr marL="457200" indent="-457200" algn="l">
              <a:buFont typeface="+mj-lt"/>
              <a:buAutoNum type="arabicParenR"/>
            </a:pPr>
            <a:r>
              <a:rPr lang="en-ID" dirty="0"/>
              <a:t>WAN / Internet </a:t>
            </a:r>
            <a:r>
              <a:rPr lang="en-ID" dirty="0" err="1"/>
              <a:t>akses</a:t>
            </a:r>
            <a:endParaRPr lang="en-ID" dirty="0"/>
          </a:p>
          <a:p>
            <a:pPr marL="914400" lvl="1" indent="-457200" algn="l">
              <a:buFont typeface="+mj-lt"/>
              <a:buAutoNum type="arabicParenR"/>
            </a:pPr>
            <a:r>
              <a:rPr lang="en-ID" dirty="0" err="1"/>
              <a:t>Untuk</a:t>
            </a:r>
            <a:r>
              <a:rPr lang="en-ID" dirty="0"/>
              <a:t> remote unit </a:t>
            </a:r>
            <a:r>
              <a:rPr lang="en-ID" dirty="0" err="1"/>
              <a:t>diperlukan</a:t>
            </a:r>
            <a:r>
              <a:rPr lang="en-ID" dirty="0"/>
              <a:t> </a:t>
            </a:r>
            <a:r>
              <a:rPr lang="en-ID" dirty="0" err="1"/>
              <a:t>saat</a:t>
            </a:r>
            <a:r>
              <a:rPr lang="en-ID" dirty="0"/>
              <a:t> proses Cellular </a:t>
            </a:r>
            <a:r>
              <a:rPr lang="en-ID" dirty="0" err="1"/>
              <a:t>Profilling</a:t>
            </a:r>
            <a:r>
              <a:rPr lang="en-ID" dirty="0"/>
              <a:t>/</a:t>
            </a:r>
            <a:r>
              <a:rPr lang="en-ID" dirty="0" err="1"/>
              <a:t>Alokasi</a:t>
            </a:r>
            <a:r>
              <a:rPr lang="en-ID" dirty="0"/>
              <a:t> </a:t>
            </a:r>
            <a:r>
              <a:rPr lang="en-ID" dirty="0" err="1"/>
              <a:t>SimCard</a:t>
            </a:r>
            <a:endParaRPr lang="en-ID" dirty="0"/>
          </a:p>
          <a:p>
            <a:pPr marL="457200" indent="-457200" algn="l">
              <a:buFont typeface="+mj-lt"/>
              <a:buAutoNum type="arabicParenR"/>
            </a:pPr>
            <a:endParaRPr lang="en-ID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E164760-D6F2-C757-CAC5-30280BB3EF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369" y="5882555"/>
            <a:ext cx="2511770" cy="97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8845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978</TotalTime>
  <Words>1161</Words>
  <Application>Microsoft Office PowerPoint</Application>
  <PresentationFormat>Widescreen</PresentationFormat>
  <Paragraphs>219</Paragraphs>
  <Slides>30</Slides>
  <Notes>30</Notes>
  <HiddenSlides>2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Abadi</vt:lpstr>
      <vt:lpstr>ADLaM Display</vt:lpstr>
      <vt:lpstr>Aharoni</vt:lpstr>
      <vt:lpstr>Aptos</vt:lpstr>
      <vt:lpstr>Aptos Display</vt:lpstr>
      <vt:lpstr>Arial</vt:lpstr>
      <vt:lpstr>Office Theme</vt:lpstr>
      <vt:lpstr>FusionSIM</vt:lpstr>
      <vt:lpstr>FusionSIM</vt:lpstr>
      <vt:lpstr>FusionSIM</vt:lpstr>
      <vt:lpstr>Istilah dan Definisi </vt:lpstr>
      <vt:lpstr>Teknologi FusionSIM</vt:lpstr>
      <vt:lpstr>PowerPoint Presentation</vt:lpstr>
      <vt:lpstr>PowerPoint Presentation</vt:lpstr>
      <vt:lpstr>Komponen</vt:lpstr>
      <vt:lpstr>Komponen</vt:lpstr>
      <vt:lpstr>Komponen</vt:lpstr>
      <vt:lpstr>Komponen</vt:lpstr>
      <vt:lpstr>Komponen</vt:lpstr>
      <vt:lpstr>Mengkonfigurasi</vt:lpstr>
      <vt:lpstr>Mengkonfigurasi</vt:lpstr>
      <vt:lpstr>PowerPoint Presentation</vt:lpstr>
      <vt:lpstr>…./Support.cgi</vt:lpstr>
      <vt:lpstr>FSC - Pengontrol FusionSIM</vt:lpstr>
      <vt:lpstr>FSC - Pengontrol FusionSIM</vt:lpstr>
      <vt:lpstr>FSC - Pengontrol FusionSIM</vt:lpstr>
      <vt:lpstr>IC2 – SD WAN platform</vt:lpstr>
      <vt:lpstr>Manage SIM Inventory</vt:lpstr>
      <vt:lpstr>Create Distribution Rules</vt:lpstr>
      <vt:lpstr>Create Distribution Rules</vt:lpstr>
      <vt:lpstr>Configure Subscriptions</vt:lpstr>
      <vt:lpstr>Add Remote Device ...</vt:lpstr>
      <vt:lpstr>Subscription Added</vt:lpstr>
      <vt:lpstr>Remote Router Cellular Profile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parmi iswari</dc:creator>
  <cp:lastModifiedBy>parmi iswari</cp:lastModifiedBy>
  <cp:revision>81</cp:revision>
  <dcterms:created xsi:type="dcterms:W3CDTF">2024-05-21T07:28:29Z</dcterms:created>
  <dcterms:modified xsi:type="dcterms:W3CDTF">2024-05-27T06:05:52Z</dcterms:modified>
</cp:coreProperties>
</file>